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6"/>
  </p:notesMasterIdLst>
  <p:sldIdLst>
    <p:sldId id="271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70" d="100"/>
          <a:sy n="70" d="100"/>
        </p:scale>
        <p:origin x="1158" y="48"/>
      </p:cViewPr>
      <p:guideLst>
        <p:guide orient="horz" pos="2387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20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800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20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04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20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1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86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414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190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86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90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556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6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13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01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457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72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6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i94ciEnanUAhWIShQKHfobAjkQjRwIBw&amp;url=http://www.clker.com/clipart-cartoon-sun.html&amp;psig=AFQjCNF8NCUSuY0VoUZkUZSSlTKnlW1_DA&amp;ust=1496838754451617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Autumn - Block 3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Statistics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45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 is a line graph showing a bath time. Can you write a story to explain what is happening in the graph?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64577"/>
              </p:ext>
            </p:extLst>
          </p:nvPr>
        </p:nvGraphicFramePr>
        <p:xfrm>
          <a:off x="1735576" y="2527123"/>
          <a:ext cx="7104840" cy="317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96354396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51043785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88782479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70625693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81099802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7086378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47690332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11718403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77114657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07891257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19332373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80178295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9490456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413108690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96887709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79125479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428954880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98657061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03317788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54552577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5877850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78724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3496345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7911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84773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9998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99044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07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977506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001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7917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48129" y="5304214"/>
            <a:ext cx="364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5511" y="4443245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10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5511" y="3582275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20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5511" y="2721305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30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13804" y="5453070"/>
            <a:ext cx="347337" cy="20422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41856" y="6004086"/>
            <a:ext cx="651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Time (minutes)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205141" y="3919604"/>
            <a:ext cx="295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Height (cm)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7173" y="4873730"/>
            <a:ext cx="695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5511" y="4012760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15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5511" y="3151790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25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3984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00853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0246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ill Sans MT" panose="020B0502020104020203" pitchFamily="34" charset="0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7115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2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16508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93377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4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2770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ill Sans MT" panose="020B0502020104020203" pitchFamily="34" charset="0"/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39639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ill Sans MT" panose="020B0502020104020203" pitchFamily="34" charset="0"/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09033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9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85901" y="5676043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8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78408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11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49435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23298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13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94324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12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68184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52274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14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13073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17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84099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16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71021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19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42047" y="5676043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18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47736" y="5676043"/>
            <a:ext cx="56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20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754894" y="5317222"/>
            <a:ext cx="347337" cy="134597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086992" y="5066718"/>
            <a:ext cx="474426" cy="257686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555033" y="4781799"/>
            <a:ext cx="498978" cy="284919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052731" y="4114723"/>
            <a:ext cx="801212" cy="667077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853943" y="3194200"/>
            <a:ext cx="330409" cy="920525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184352" y="3194200"/>
            <a:ext cx="2169582" cy="1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7358381" y="3184734"/>
            <a:ext cx="361733" cy="929989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7720115" y="4104270"/>
            <a:ext cx="740536" cy="1369222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941857" y="2536639"/>
            <a:ext cx="651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Bath Time</a:t>
            </a:r>
            <a:endParaRPr lang="en-GB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8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292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long did it take to fill the bath?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long did it take to empty?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bath doesn’t fill at a constant rate. Why might that be?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9277"/>
              </p:ext>
            </p:extLst>
          </p:nvPr>
        </p:nvGraphicFramePr>
        <p:xfrm>
          <a:off x="1735576" y="2728599"/>
          <a:ext cx="7104840" cy="317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96354396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51043785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88782479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70625693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81099802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7086378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47690332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11718403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77114657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07891257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19332373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80178295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9490456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413108690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96887709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79125479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428954880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98657061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03317788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54552577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5877850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78724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3496345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7911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84773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9998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99044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07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977506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001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7917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48129" y="5505690"/>
            <a:ext cx="364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5511" y="4644721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10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5511" y="3783751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20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5511" y="2922781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30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13804" y="5654546"/>
            <a:ext cx="347337" cy="20422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41856" y="6205562"/>
            <a:ext cx="651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Time (minutes)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205141" y="4121080"/>
            <a:ext cx="295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Height (cm)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7173" y="5075206"/>
            <a:ext cx="695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5511" y="4214236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15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5511" y="3353266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25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3984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00853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0246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ill Sans MT" panose="020B0502020104020203" pitchFamily="34" charset="0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7115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2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16508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93377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4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2770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ill Sans MT" panose="020B0502020104020203" pitchFamily="34" charset="0"/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39639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ill Sans MT" panose="020B0502020104020203" pitchFamily="34" charset="0"/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09033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9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85901" y="5877519"/>
            <a:ext cx="289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8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78408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11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49435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23298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13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94324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12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68184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15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52274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14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13073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17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84099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16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71021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19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42047" y="5877519"/>
            <a:ext cx="469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18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47736" y="5877519"/>
            <a:ext cx="56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20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754894" y="5518698"/>
            <a:ext cx="347337" cy="134597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086992" y="5268194"/>
            <a:ext cx="474426" cy="257686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555033" y="4983275"/>
            <a:ext cx="498978" cy="284919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052731" y="4316199"/>
            <a:ext cx="801212" cy="667077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853943" y="3395676"/>
            <a:ext cx="330409" cy="920525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184352" y="3395676"/>
            <a:ext cx="2169582" cy="1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7358381" y="3386210"/>
            <a:ext cx="361733" cy="929989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7720115" y="4305746"/>
            <a:ext cx="740536" cy="1369222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941857" y="2738115"/>
            <a:ext cx="651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Bath Time</a:t>
            </a:r>
            <a:endParaRPr lang="en-GB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Ron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thinks that he won the 100 m sprint because he has the biggest number.</a:t>
            </a: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Do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agree? 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582063"/>
              </p:ext>
            </p:extLst>
          </p:nvPr>
        </p:nvGraphicFramePr>
        <p:xfrm>
          <a:off x="996949" y="605718"/>
          <a:ext cx="7470185" cy="3806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037">
                  <a:extLst>
                    <a:ext uri="{9D8B030D-6E8A-4147-A177-3AD203B41FA5}">
                      <a16:colId xmlns:a16="http://schemas.microsoft.com/office/drawing/2014/main" val="4050082980"/>
                    </a:ext>
                  </a:extLst>
                </a:gridCol>
                <a:gridCol w="1494037">
                  <a:extLst>
                    <a:ext uri="{9D8B030D-6E8A-4147-A177-3AD203B41FA5}">
                      <a16:colId xmlns:a16="http://schemas.microsoft.com/office/drawing/2014/main" val="4176252580"/>
                    </a:ext>
                  </a:extLst>
                </a:gridCol>
                <a:gridCol w="1494037">
                  <a:extLst>
                    <a:ext uri="{9D8B030D-6E8A-4147-A177-3AD203B41FA5}">
                      <a16:colId xmlns:a16="http://schemas.microsoft.com/office/drawing/2014/main" val="3703904951"/>
                    </a:ext>
                  </a:extLst>
                </a:gridCol>
                <a:gridCol w="1494037">
                  <a:extLst>
                    <a:ext uri="{9D8B030D-6E8A-4147-A177-3AD203B41FA5}">
                      <a16:colId xmlns:a16="http://schemas.microsoft.com/office/drawing/2014/main" val="3412762011"/>
                    </a:ext>
                  </a:extLst>
                </a:gridCol>
                <a:gridCol w="1494037">
                  <a:extLst>
                    <a:ext uri="{9D8B030D-6E8A-4147-A177-3AD203B41FA5}">
                      <a16:colId xmlns:a16="http://schemas.microsoft.com/office/drawing/2014/main" val="2826234415"/>
                    </a:ext>
                  </a:extLst>
                </a:gridCol>
              </a:tblGrid>
              <a:tr h="596731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100 m sprint (s)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Shot put (m)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50 m Sack race (s)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Javelin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(m)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360112"/>
                  </a:ext>
                </a:extLst>
              </a:tr>
              <a:tr h="5967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Amir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15.5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6.5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18.9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11.2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08678"/>
                  </a:ext>
                </a:extLst>
              </a:tr>
              <a:tr h="5967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Dora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16.2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7.5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20.1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13.3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822139"/>
                  </a:ext>
                </a:extLst>
              </a:tr>
              <a:tr h="5967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Teddy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15.8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6.9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19.3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13.9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42731"/>
                  </a:ext>
                </a:extLst>
              </a:tr>
              <a:tr h="5967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Rosie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15.6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7.2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18.7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14.1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084384"/>
                  </a:ext>
                </a:extLst>
              </a:tr>
              <a:tr h="5967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Gill Sans MT" panose="020B0502020104020203" pitchFamily="34" charset="0"/>
                        </a:rPr>
                        <a:t>Ron</a:t>
                      </a:r>
                      <a:endParaRPr lang="en-US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17.9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6.3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18.7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13.3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3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5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28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This table shows the 10 largest stadiums in Europe.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b="1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4000" b="1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4000" b="1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4000" b="1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22822"/>
              </p:ext>
            </p:extLst>
          </p:nvPr>
        </p:nvGraphicFramePr>
        <p:xfrm>
          <a:off x="455615" y="1489323"/>
          <a:ext cx="9137646" cy="460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5263">
                  <a:extLst>
                    <a:ext uri="{9D8B030D-6E8A-4147-A177-3AD203B41FA5}">
                      <a16:colId xmlns:a16="http://schemas.microsoft.com/office/drawing/2014/main" val="3531137"/>
                    </a:ext>
                  </a:extLst>
                </a:gridCol>
                <a:gridCol w="2137461">
                  <a:extLst>
                    <a:ext uri="{9D8B030D-6E8A-4147-A177-3AD203B41FA5}">
                      <a16:colId xmlns:a16="http://schemas.microsoft.com/office/drawing/2014/main" val="1317248620"/>
                    </a:ext>
                  </a:extLst>
                </a:gridCol>
                <a:gridCol w="2137461">
                  <a:extLst>
                    <a:ext uri="{9D8B030D-6E8A-4147-A177-3AD203B41FA5}">
                      <a16:colId xmlns:a16="http://schemas.microsoft.com/office/drawing/2014/main" val="2684739666"/>
                    </a:ext>
                  </a:extLst>
                </a:gridCol>
                <a:gridCol w="2137461">
                  <a:extLst>
                    <a:ext uri="{9D8B030D-6E8A-4147-A177-3AD203B41FA5}">
                      <a16:colId xmlns:a16="http://schemas.microsoft.com/office/drawing/2014/main" val="56165996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Stadium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City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Country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Capacity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51004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Camp </a:t>
                      </a:r>
                      <a:r>
                        <a:rPr lang="en-GB" sz="1800" b="0" dirty="0" err="1" smtClean="0">
                          <a:latin typeface="Gill Sans MT" panose="020B0502020104020203" pitchFamily="34" charset="0"/>
                        </a:rPr>
                        <a:t>Nou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Barcelona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Spain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99,365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62026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Wembley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London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England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90,000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504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Signal </a:t>
                      </a:r>
                      <a:r>
                        <a:rPr lang="en-GB" sz="1800" b="0" dirty="0" err="1" smtClean="0">
                          <a:latin typeface="Gill Sans MT" panose="020B0502020104020203" pitchFamily="34" charset="0"/>
                        </a:rPr>
                        <a:t>Iduna</a:t>
                      </a:r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 Park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Dortmund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Germany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81,359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76474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Santiago </a:t>
                      </a:r>
                      <a:r>
                        <a:rPr lang="en-GB" sz="1800" b="0" dirty="0" err="1" smtClean="0">
                          <a:latin typeface="Gill Sans MT" panose="020B0502020104020203" pitchFamily="34" charset="0"/>
                        </a:rPr>
                        <a:t>Bernabeu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Madrid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Spain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81,044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1706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San Siro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Milan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Italy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80,018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28209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>
                          <a:latin typeface="Gill Sans MT" panose="020B0502020104020203" pitchFamily="34" charset="0"/>
                        </a:rPr>
                        <a:t>Stade</a:t>
                      </a:r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 de France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Paris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France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80,000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41789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>
                          <a:latin typeface="Gill Sans MT" panose="020B0502020104020203" pitchFamily="34" charset="0"/>
                        </a:rPr>
                        <a:t>Luzhniki</a:t>
                      </a:r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 Stadium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Moscow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Russia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78,300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123039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Ataturk </a:t>
                      </a:r>
                      <a:r>
                        <a:rPr lang="en-GB" sz="1800" b="0" dirty="0" err="1" smtClean="0">
                          <a:latin typeface="Gill Sans MT" panose="020B0502020104020203" pitchFamily="34" charset="0"/>
                        </a:rPr>
                        <a:t>Olimpiyat</a:t>
                      </a:r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 Stadium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Istanbul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Turkey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76,092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68971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Old Trafford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Manchester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England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75,811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22271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latin typeface="Gill Sans MT" panose="020B0502020104020203" pitchFamily="34" charset="0"/>
                        </a:rPr>
                        <a:t>Allianz Arena</a:t>
                      </a:r>
                      <a:endParaRPr lang="en-GB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Munich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Germany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Gill Sans MT" panose="020B0502020104020203" pitchFamily="34" charset="0"/>
                        </a:rPr>
                        <a:t>75,000</a:t>
                      </a:r>
                      <a:endParaRPr lang="en-GB" sz="1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793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7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26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US" sz="4000" b="1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 or False?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fourth largest stadium is the San Siro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6 stadiums with a capacity of more than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80,000</a:t>
            </a: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of the largest stadiums are in England.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table shows how many children own dogs and cats.</a:t>
            </a:r>
          </a:p>
          <a:p>
            <a:pPr lvl="0">
              <a:lnSpc>
                <a:spcPct val="115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missing gaps and answer the questions below.</a:t>
            </a: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more boys have dogs than girls?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more girls have cats than dogs?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more children have dogs than cats?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76269"/>
              </p:ext>
            </p:extLst>
          </p:nvPr>
        </p:nvGraphicFramePr>
        <p:xfrm>
          <a:off x="2391828" y="2784214"/>
          <a:ext cx="4680428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107">
                  <a:extLst>
                    <a:ext uri="{9D8B030D-6E8A-4147-A177-3AD203B41FA5}">
                      <a16:colId xmlns:a16="http://schemas.microsoft.com/office/drawing/2014/main" val="1728912691"/>
                    </a:ext>
                  </a:extLst>
                </a:gridCol>
                <a:gridCol w="1170107">
                  <a:extLst>
                    <a:ext uri="{9D8B030D-6E8A-4147-A177-3AD203B41FA5}">
                      <a16:colId xmlns:a16="http://schemas.microsoft.com/office/drawing/2014/main" val="3347279981"/>
                    </a:ext>
                  </a:extLst>
                </a:gridCol>
                <a:gridCol w="1170107">
                  <a:extLst>
                    <a:ext uri="{9D8B030D-6E8A-4147-A177-3AD203B41FA5}">
                      <a16:colId xmlns:a16="http://schemas.microsoft.com/office/drawing/2014/main" val="1793939173"/>
                    </a:ext>
                  </a:extLst>
                </a:gridCol>
                <a:gridCol w="1170107">
                  <a:extLst>
                    <a:ext uri="{9D8B030D-6E8A-4147-A177-3AD203B41FA5}">
                      <a16:colId xmlns:a16="http://schemas.microsoft.com/office/drawing/2014/main" val="96948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Gill Sans MT" panose="020B0502020104020203" pitchFamily="34" charset="0"/>
                        </a:rPr>
                        <a:t>Boys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Gill Sans MT" panose="020B0502020104020203" pitchFamily="34" charset="0"/>
                        </a:rPr>
                        <a:t>Girls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Gill Sans MT" panose="020B0502020104020203" pitchFamily="34" charset="0"/>
                        </a:rPr>
                        <a:t>Total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7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Gill Sans MT" panose="020B0502020104020203" pitchFamily="34" charset="0"/>
                        </a:rPr>
                        <a:t>Dogs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ill Sans MT" panose="020B0502020104020203" pitchFamily="34" charset="0"/>
                        </a:rPr>
                        <a:t>44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6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Gill Sans MT" panose="020B0502020104020203" pitchFamily="34" charset="0"/>
                        </a:rPr>
                        <a:t>Cats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ill Sans MT" panose="020B0502020104020203" pitchFamily="34" charset="0"/>
                        </a:rPr>
                        <a:t>38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66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Gill Sans MT" panose="020B0502020104020203" pitchFamily="34" charset="0"/>
                        </a:rPr>
                        <a:t>Total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ill Sans MT" panose="020B0502020104020203" pitchFamily="34" charset="0"/>
                        </a:rPr>
                        <a:t>125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ill Sans MT" panose="020B0502020104020203" pitchFamily="34" charset="0"/>
                        </a:rPr>
                        <a:t>245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077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9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 people were asked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went on </a:t>
            </a: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 during the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months of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year.</a:t>
            </a: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this information to create a two-way table.</a:t>
            </a:r>
          </a:p>
          <a:p>
            <a:pPr lvl="0">
              <a:lnSpc>
                <a:spcPct val="115000"/>
              </a:lnSpc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4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June, 6 people went to France and 18 went to Spain. </a:t>
            </a: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July, 10 people went to France and 19 went to Italy.</a:t>
            </a: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August,15 people went to Spain.</a:t>
            </a: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people went to France altogether.  </a:t>
            </a: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 people went to Italy altogether.</a:t>
            </a: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people went away in June.</a:t>
            </a: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 people went on holiday in August.</a:t>
            </a: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Image result for sun cartoon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580" y="1861113"/>
            <a:ext cx="1409700" cy="11976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70547"/>
              </p:ext>
            </p:extLst>
          </p:nvPr>
        </p:nvGraphicFramePr>
        <p:xfrm>
          <a:off x="10094484" y="1543850"/>
          <a:ext cx="5896375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9275">
                  <a:extLst>
                    <a:ext uri="{9D8B030D-6E8A-4147-A177-3AD203B41FA5}">
                      <a16:colId xmlns:a16="http://schemas.microsoft.com/office/drawing/2014/main" val="1728912691"/>
                    </a:ext>
                  </a:extLst>
                </a:gridCol>
                <a:gridCol w="1179275">
                  <a:extLst>
                    <a:ext uri="{9D8B030D-6E8A-4147-A177-3AD203B41FA5}">
                      <a16:colId xmlns:a16="http://schemas.microsoft.com/office/drawing/2014/main" val="3347279981"/>
                    </a:ext>
                  </a:extLst>
                </a:gridCol>
                <a:gridCol w="1179275">
                  <a:extLst>
                    <a:ext uri="{9D8B030D-6E8A-4147-A177-3AD203B41FA5}">
                      <a16:colId xmlns:a16="http://schemas.microsoft.com/office/drawing/2014/main" val="1793939173"/>
                    </a:ext>
                  </a:extLst>
                </a:gridCol>
                <a:gridCol w="1179275">
                  <a:extLst>
                    <a:ext uri="{9D8B030D-6E8A-4147-A177-3AD203B41FA5}">
                      <a16:colId xmlns:a16="http://schemas.microsoft.com/office/drawing/2014/main" val="3054705099"/>
                    </a:ext>
                  </a:extLst>
                </a:gridCol>
                <a:gridCol w="1179275">
                  <a:extLst>
                    <a:ext uri="{9D8B030D-6E8A-4147-A177-3AD203B41FA5}">
                      <a16:colId xmlns:a16="http://schemas.microsoft.com/office/drawing/2014/main" val="96948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latin typeface="Gill Sans MT" panose="020B0502020104020203" pitchFamily="34" charset="0"/>
                        </a:rPr>
                        <a:t>France</a:t>
                      </a:r>
                      <a:endParaRPr lang="en-GB" sz="28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latin typeface="Gill Sans MT" panose="020B0502020104020203" pitchFamily="34" charset="0"/>
                        </a:rPr>
                        <a:t>Spain</a:t>
                      </a:r>
                      <a:endParaRPr lang="en-GB" sz="28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latin typeface="Gill Sans MT" panose="020B0502020104020203" pitchFamily="34" charset="0"/>
                        </a:rPr>
                        <a:t>Italy</a:t>
                      </a:r>
                      <a:endParaRPr lang="en-GB" sz="28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Gill Sans MT" panose="020B0502020104020203" pitchFamily="34" charset="0"/>
                        </a:rPr>
                        <a:t>Total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7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latin typeface="Gill Sans MT" panose="020B0502020104020203" pitchFamily="34" charset="0"/>
                        </a:rPr>
                        <a:t>June</a:t>
                      </a:r>
                      <a:endParaRPr lang="en-GB" sz="28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6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latin typeface="Gill Sans MT" panose="020B0502020104020203" pitchFamily="34" charset="0"/>
                        </a:rPr>
                        <a:t>July</a:t>
                      </a:r>
                      <a:endParaRPr lang="en-GB" sz="28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66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latin typeface="Gill Sans MT" panose="020B0502020104020203" pitchFamily="34" charset="0"/>
                        </a:rPr>
                        <a:t>Aug</a:t>
                      </a:r>
                      <a:endParaRPr lang="en-GB" sz="28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117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Gill Sans MT" panose="020B0502020104020203" pitchFamily="34" charset="0"/>
                        </a:rPr>
                        <a:t>Total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943634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077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9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wants to watch the following TV </a:t>
            </a:r>
            <a:r>
              <a:rPr lang="en-US" sz="2800" dirty="0" err="1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Cheese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Please, What’s the Q, </a:t>
            </a:r>
            <a:r>
              <a:rPr lang="en-US" sz="2800" dirty="0" err="1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aMAZEment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Budget Baker, Safari, Dance &amp; Decide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Ron be able to watch all the shows he has chosen? </a:t>
            </a: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18:45. How long is it until ‘Guess the Noise’ is on?</a:t>
            </a:r>
          </a:p>
        </p:txBody>
      </p:sp>
    </p:spTree>
    <p:extLst>
      <p:ext uri="{BB962C8B-B14F-4D97-AF65-F5344CB8AC3E}">
        <p14:creationId xmlns:p14="http://schemas.microsoft.com/office/powerpoint/2010/main" val="37004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3384175"/>
                  </p:ext>
                </p:extLst>
              </p:nvPr>
            </p:nvGraphicFramePr>
            <p:xfrm>
              <a:off x="214648" y="1318296"/>
              <a:ext cx="9504000" cy="46204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6000">
                      <a:extLst>
                        <a:ext uri="{9D8B030D-6E8A-4147-A177-3AD203B41FA5}">
                          <a16:colId xmlns:a16="http://schemas.microsoft.com/office/drawing/2014/main" val="3531137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38908238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131724862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63520590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2684739666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4868815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56165996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7021961"/>
                        </a:ext>
                      </a:extLst>
                    </a:gridCol>
                  </a:tblGrid>
                  <a:tr h="5760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err="1" smtClean="0">
                              <a:latin typeface="Gill Sans MT" panose="020B0502020104020203" pitchFamily="34" charset="0"/>
                            </a:rPr>
                            <a:t>Nature</a:t>
                          </a:r>
                          <a:r>
                            <a:rPr lang="en-GB" sz="1600" baseline="0" dirty="0" err="1" smtClean="0">
                              <a:latin typeface="Gill Sans MT" panose="020B0502020104020203" pitchFamily="34" charset="0"/>
                            </a:rPr>
                            <a:t>Watch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NatureWatch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1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err="1" smtClean="0">
                              <a:latin typeface="Gill Sans MT" panose="020B0502020104020203" pitchFamily="34" charset="0"/>
                            </a:rPr>
                            <a:t>QuizTime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Cookery Channel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2510040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News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Puppy Playtime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Talk the Talk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Cheese Please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8620266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Weather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News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err="1" smtClean="0">
                              <a:latin typeface="Gill Sans MT" panose="020B0502020104020203" pitchFamily="34" charset="0"/>
                            </a:rPr>
                            <a:t>Quizdom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Cook with Lydia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325047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5:45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Deep Blue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Weather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What’s the Q?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Pizza Pasta Pietro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8764743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Pampered Pets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6:45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Deep Blue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err="1" smtClean="0">
                              <a:latin typeface="Gill Sans MT" panose="020B0502020104020203" pitchFamily="34" charset="0"/>
                            </a:rPr>
                            <a:t>aMAZEment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6:45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5 Minute Menu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1817063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7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Safari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7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Pampered Pets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7:30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Buzzed Out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7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Budget Baker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09282091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8:15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Animal</a:t>
                          </a:r>
                          <a:r>
                            <a:rPr lang="en-GB" sz="1600" b="0" baseline="0" dirty="0" smtClean="0">
                              <a:latin typeface="Gill Sans MT" panose="020B0502020104020203" pitchFamily="34" charset="0"/>
                            </a:rPr>
                            <a:t> Antics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8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Safari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8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Guess the Noise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8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Lots of Lollies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14178911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9:15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Worldly</a:t>
                          </a:r>
                          <a:r>
                            <a:rPr lang="en-GB" sz="1600" b="0" baseline="0" dirty="0" smtClean="0">
                              <a:latin typeface="Gill Sans MT" panose="020B0502020104020203" pitchFamily="34" charset="0"/>
                            </a:rPr>
                            <a:t> Wonders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9:15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Animal Antics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9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Dance &amp; Decide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9:15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Biscuit Bites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312303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3384175"/>
                  </p:ext>
                </p:extLst>
              </p:nvPr>
            </p:nvGraphicFramePr>
            <p:xfrm>
              <a:off x="214648" y="1318296"/>
              <a:ext cx="9504000" cy="46204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6000">
                      <a:extLst>
                        <a:ext uri="{9D8B030D-6E8A-4147-A177-3AD203B41FA5}">
                          <a16:colId xmlns:a16="http://schemas.microsoft.com/office/drawing/2014/main" val="3531137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38908238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131724862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63520590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2684739666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4868815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56165996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7021961"/>
                        </a:ext>
                      </a:extLst>
                    </a:gridCol>
                  </a:tblGrid>
                  <a:tr h="5760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err="1" smtClean="0">
                              <a:latin typeface="Gill Sans MT" panose="020B0502020104020203" pitchFamily="34" charset="0"/>
                            </a:rPr>
                            <a:t>Nature</a:t>
                          </a:r>
                          <a:r>
                            <a:rPr lang="en-GB" sz="1600" baseline="0" dirty="0" err="1" smtClean="0">
                              <a:latin typeface="Gill Sans MT" panose="020B0502020104020203" pitchFamily="34" charset="0"/>
                            </a:rPr>
                            <a:t>Watch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256" t="-1053" r="-200513" b="-71157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err="1" smtClean="0">
                              <a:latin typeface="Gill Sans MT" panose="020B0502020104020203" pitchFamily="34" charset="0"/>
                            </a:rPr>
                            <a:t>QuizTime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Cookery Channel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2510040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News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Puppy Playtime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Talk the Talk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Cheese Please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8620266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Weather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News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err="1" smtClean="0">
                              <a:latin typeface="Gill Sans MT" panose="020B0502020104020203" pitchFamily="34" charset="0"/>
                            </a:rPr>
                            <a:t>Quizdom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Cook with Lydia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32504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5:45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Deep Blue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Weather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What’s the Q?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Pizza Pasta Pietro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8764743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Pampered Pets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6:45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Deep Blue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err="1" smtClean="0">
                              <a:latin typeface="Gill Sans MT" panose="020B0502020104020203" pitchFamily="34" charset="0"/>
                            </a:rPr>
                            <a:t>aMAZEment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6:45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5 Minute Menu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1817063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7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Safari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7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Pampered Pets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7:30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Buzzed Out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7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Budget Baker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0928209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8:15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Animal</a:t>
                          </a:r>
                          <a:r>
                            <a:rPr lang="en-GB" sz="1600" b="0" baseline="0" dirty="0" smtClean="0">
                              <a:latin typeface="Gill Sans MT" panose="020B0502020104020203" pitchFamily="34" charset="0"/>
                            </a:rPr>
                            <a:t> Antics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8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Safari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8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Guess the Noise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8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Lots of Lollies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1417891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9:15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Worldly</a:t>
                          </a:r>
                          <a:r>
                            <a:rPr lang="en-GB" sz="1600" b="0" baseline="0" dirty="0" smtClean="0">
                              <a:latin typeface="Gill Sans MT" panose="020B0502020104020203" pitchFamily="34" charset="0"/>
                            </a:rPr>
                            <a:t> Wonders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9:15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Animal Antics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9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Dance &amp; Decide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 smtClean="0">
                              <a:latin typeface="Gill Sans MT" panose="020B0502020104020203" pitchFamily="34" charset="0"/>
                            </a:rPr>
                            <a:t>9:15 p.m.</a:t>
                          </a:r>
                          <a:endParaRPr lang="en-GB" sz="1600" b="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Gill Sans MT" panose="020B0502020104020203" pitchFamily="34" charset="0"/>
                            </a:rPr>
                            <a:t>Biscuit Bites</a:t>
                          </a:r>
                          <a:endParaRPr lang="en-GB" sz="16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3123039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837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is Rosie’s weekly timetable from secondary school.</a:t>
            </a: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684979"/>
              </p:ext>
            </p:extLst>
          </p:nvPr>
        </p:nvGraphicFramePr>
        <p:xfrm>
          <a:off x="776438" y="2377123"/>
          <a:ext cx="8496000" cy="282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132449443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929086998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3354214650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356017232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83229182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929454607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63068215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6694242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3942374228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648046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Gill Sans MT" panose="020B0502020104020203" pitchFamily="34" charset="0"/>
                        </a:rPr>
                        <a:t>Y7CMc</a:t>
                      </a:r>
                      <a:endParaRPr lang="en-GB" sz="2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Daily Assembly (09:00 – 09:15)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09:15 - 09:55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09:55 -</a:t>
                      </a:r>
                      <a:r>
                        <a:rPr lang="en-GB" sz="1400" b="1" baseline="0" dirty="0" smtClean="0">
                          <a:latin typeface="Gill Sans MT" panose="020B0502020104020203" pitchFamily="34" charset="0"/>
                        </a:rPr>
                        <a:t> 10:45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Break</a:t>
                      </a:r>
                      <a:r>
                        <a:rPr lang="en-GB" sz="14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 (10:45 – 11:05)</a:t>
                      </a:r>
                    </a:p>
                  </a:txBody>
                  <a:tcPr vert="vert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11:05 - 11:55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11:55 - 12:45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Lunchtime (12:45 – 13:45)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vert="vert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13:45 </a:t>
                      </a:r>
                      <a:r>
                        <a:rPr lang="en-GB" sz="1400" b="1" baseline="0" dirty="0" smtClean="0">
                          <a:latin typeface="Gill Sans MT" panose="020B0502020104020203" pitchFamily="34" charset="0"/>
                        </a:rPr>
                        <a:t> -</a:t>
                      </a:r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14:35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14:35</a:t>
                      </a:r>
                      <a:r>
                        <a:rPr lang="en-GB" sz="1400" b="1" baseline="0" dirty="0" smtClean="0">
                          <a:latin typeface="Gill Sans MT" panose="020B0502020104020203" pitchFamily="34" charset="0"/>
                        </a:rPr>
                        <a:t> - 15:25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15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Monday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Literacy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English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Maths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I.C.T.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FFFF00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P.S.H.C.E.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Geography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00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93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Tuesday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English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Art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French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Science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92D050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D.T.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362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Wednesday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Literacy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D.T.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Art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Drama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I.C.T.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Science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92D05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643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Thursday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P.E.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7030A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Maths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R.E.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English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History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P.S.H.C.E.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97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Gill Sans MT" panose="020B0502020104020203" pitchFamily="34" charset="0"/>
                        </a:rPr>
                        <a:t>Friday</a:t>
                      </a:r>
                      <a:endParaRPr lang="en-GB" sz="1400" b="1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Literacy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Maths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Art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Science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92D050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Gill Sans MT" panose="020B0502020104020203" pitchFamily="34" charset="0"/>
                        </a:rPr>
                        <a:t>P.E.</a:t>
                      </a:r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rgbClr val="7030A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Bariol Regular" panose="02000506040000020003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7634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2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graph shows the number of cars sold by two different companies.</a:t>
            </a: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874006"/>
              </p:ext>
            </p:extLst>
          </p:nvPr>
        </p:nvGraphicFramePr>
        <p:xfrm>
          <a:off x="2684883" y="2080069"/>
          <a:ext cx="4679109" cy="315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96354396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1043785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88782479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70625693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1099802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70863780"/>
                    </a:ext>
                  </a:extLst>
                </a:gridCol>
                <a:gridCol w="302549">
                  <a:extLst>
                    <a:ext uri="{9D8B030D-6E8A-4147-A177-3AD203B41FA5}">
                      <a16:colId xmlns:a16="http://schemas.microsoft.com/office/drawing/2014/main" val="28478724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3496345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791104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398653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8477302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99981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9904410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071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9775068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001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7917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97436" y="4791844"/>
            <a:ext cx="364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4818" y="4097894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1,000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4818" y="3356072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2,000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4818" y="2626950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3,000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671438" y="3553795"/>
            <a:ext cx="807625" cy="732243"/>
          </a:xfrm>
          <a:prstGeom prst="line">
            <a:avLst/>
          </a:prstGeom>
          <a:ln w="28575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1163" y="5491716"/>
            <a:ext cx="396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Month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440529" y="3370720"/>
            <a:ext cx="295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Cars sold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4" name="Plus 13"/>
          <p:cNvSpPr/>
          <p:nvPr/>
        </p:nvSpPr>
        <p:spPr>
          <a:xfrm>
            <a:off x="3596421" y="4194315"/>
            <a:ext cx="183445" cy="183445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6480" y="4458381"/>
            <a:ext cx="695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500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4818" y="3729262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1,500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4818" y="2987440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2,500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34818" y="2258318"/>
            <a:ext cx="707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Gill Sans MT" panose="020B0502020104020203" pitchFamily="34" charset="0"/>
              </a:rPr>
              <a:t>3,500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06601" y="5176329"/>
            <a:ext cx="763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Jan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85881" y="5176329"/>
            <a:ext cx="786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Feb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79149" y="5176329"/>
            <a:ext cx="778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Apr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88439" y="5176329"/>
            <a:ext cx="763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Mar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490121" y="3175478"/>
            <a:ext cx="779861" cy="365549"/>
          </a:xfrm>
          <a:prstGeom prst="line">
            <a:avLst/>
          </a:prstGeom>
          <a:ln w="28575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279087" y="2810702"/>
            <a:ext cx="776302" cy="365727"/>
          </a:xfrm>
          <a:prstGeom prst="line">
            <a:avLst/>
          </a:prstGeom>
          <a:ln w="28575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57064" y="2804858"/>
            <a:ext cx="794900" cy="748937"/>
          </a:xfrm>
          <a:prstGeom prst="line">
            <a:avLst/>
          </a:prstGeom>
          <a:ln w="28575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60703" y="3918762"/>
            <a:ext cx="818360" cy="367275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473293" y="3541027"/>
            <a:ext cx="796689" cy="736138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259287" y="3549809"/>
            <a:ext cx="804005" cy="726671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068499" y="3918762"/>
            <a:ext cx="783465" cy="347154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lus 29"/>
          <p:cNvSpPr/>
          <p:nvPr/>
        </p:nvSpPr>
        <p:spPr>
          <a:xfrm>
            <a:off x="4387912" y="3462072"/>
            <a:ext cx="183445" cy="183445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1" name="Plus 30"/>
          <p:cNvSpPr/>
          <p:nvPr/>
        </p:nvSpPr>
        <p:spPr>
          <a:xfrm>
            <a:off x="5185689" y="3090550"/>
            <a:ext cx="183445" cy="183445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2" name="Plus 31"/>
          <p:cNvSpPr/>
          <p:nvPr/>
        </p:nvSpPr>
        <p:spPr>
          <a:xfrm>
            <a:off x="5963666" y="2727742"/>
            <a:ext cx="183445" cy="183445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6761917" y="3462071"/>
            <a:ext cx="183445" cy="183445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4" name="Plus 33"/>
          <p:cNvSpPr/>
          <p:nvPr/>
        </p:nvSpPr>
        <p:spPr>
          <a:xfrm>
            <a:off x="3596421" y="3828148"/>
            <a:ext cx="183445" cy="183445"/>
          </a:xfrm>
          <a:prstGeom prst="mathPlu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5" name="Plus 34"/>
          <p:cNvSpPr/>
          <p:nvPr/>
        </p:nvSpPr>
        <p:spPr>
          <a:xfrm>
            <a:off x="4381570" y="4192189"/>
            <a:ext cx="183445" cy="183445"/>
          </a:xfrm>
          <a:prstGeom prst="mathPlu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6" name="Plus 35"/>
          <p:cNvSpPr/>
          <p:nvPr/>
        </p:nvSpPr>
        <p:spPr>
          <a:xfrm>
            <a:off x="5179934" y="3457401"/>
            <a:ext cx="183445" cy="183445"/>
          </a:xfrm>
          <a:prstGeom prst="mathPlu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7" name="Plus 36"/>
          <p:cNvSpPr/>
          <p:nvPr/>
        </p:nvSpPr>
        <p:spPr>
          <a:xfrm>
            <a:off x="5962334" y="4174193"/>
            <a:ext cx="183445" cy="183445"/>
          </a:xfrm>
          <a:prstGeom prst="mathPlu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62614" y="5176329"/>
            <a:ext cx="778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May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6760241" y="3830404"/>
            <a:ext cx="183445" cy="183445"/>
          </a:xfrm>
          <a:prstGeom prst="mathPlu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43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US" sz="4000" b="1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 or False</a:t>
            </a:r>
            <a:r>
              <a:rPr lang="en-US" sz="4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5000"/>
              </a:lnSpc>
              <a:defRPr/>
            </a:pPr>
            <a:endParaRPr lang="en-US" sz="4000" b="1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Rosie has 2 hours and 20 minutes of PE in a week.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Rosie has 130 minutes of literacy in a week.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Rosie does Art for the same length of time as Maths each week. 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Rosie does Art for the same length of time as English each week.</a:t>
            </a:r>
          </a:p>
        </p:txBody>
      </p:sp>
    </p:spTree>
    <p:extLst>
      <p:ext uri="{BB962C8B-B14F-4D97-AF65-F5344CB8AC3E}">
        <p14:creationId xmlns:p14="http://schemas.microsoft.com/office/powerpoint/2010/main" val="16804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0" indent="-8890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more cars did Ace Motors sell than Briggs in April?</a:t>
            </a:r>
          </a:p>
          <a:p>
            <a:pPr marL="88900" lvl="0" indent="-8890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January to March, how many cars did each company sell? Who sold more? How many more did they sell?</a:t>
            </a:r>
          </a:p>
          <a:p>
            <a:pPr marL="88900" lvl="0" indent="-8890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Crooks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Motors sold 250 more cars than Briggs each month. </a:t>
            </a: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Plot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Crooks Motors’ sales on the graph.</a:t>
            </a:r>
          </a:p>
        </p:txBody>
      </p:sp>
    </p:spTree>
    <p:extLst>
      <p:ext uri="{BB962C8B-B14F-4D97-AF65-F5344CB8AC3E}">
        <p14:creationId xmlns:p14="http://schemas.microsoft.com/office/powerpoint/2010/main" val="25823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Match the graph to the activity.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927605" y="1351393"/>
            <a:ext cx="2947374" cy="158774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 car travels at constant speed on the motorway.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27605" y="3030414"/>
            <a:ext cx="2947374" cy="158774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 car is parked outside a house.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27605" y="4690885"/>
            <a:ext cx="2947374" cy="1587748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 car drives to the end of the road and back.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965651" y="1797435"/>
            <a:ext cx="163543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017236" y="3487237"/>
            <a:ext cx="797843" cy="10884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797572" y="3487237"/>
            <a:ext cx="699144" cy="10998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988116" y="4814026"/>
            <a:ext cx="1446172" cy="15209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234493" y="1200640"/>
            <a:ext cx="2366588" cy="1973549"/>
            <a:chOff x="482018" y="1328970"/>
            <a:chExt cx="2536304" cy="2115079"/>
          </a:xfrm>
        </p:grpSpPr>
        <p:grpSp>
          <p:nvGrpSpPr>
            <p:cNvPr id="17" name="Group 16"/>
            <p:cNvGrpSpPr/>
            <p:nvPr/>
          </p:nvGrpSpPr>
          <p:grpSpPr>
            <a:xfrm>
              <a:off x="1265609" y="1328970"/>
              <a:ext cx="1752713" cy="1752713"/>
              <a:chOff x="1214650" y="1538404"/>
              <a:chExt cx="1251007" cy="1251007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1214650" y="1538404"/>
                <a:ext cx="0" cy="125100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5400000" flipV="1">
                <a:off x="1840154" y="2146449"/>
                <a:ext cx="0" cy="125100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384102" y="3015246"/>
              <a:ext cx="1446663" cy="428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Gill Sans MT" panose="020B0502020104020203" pitchFamily="34" charset="0"/>
                </a:rPr>
                <a:t>Time</a:t>
              </a:r>
              <a:endParaRPr lang="en-GB" sz="2000" dirty="0">
                <a:latin typeface="Gill Sans MT" panose="020B05020201040202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-34650" y="1846990"/>
              <a:ext cx="1791987" cy="758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Gill Sans MT" panose="020B0502020104020203" pitchFamily="34" charset="0"/>
                </a:rPr>
                <a:t>Distance from start</a:t>
              </a:r>
              <a:endParaRPr lang="en-GB" sz="2000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42704" y="2963041"/>
            <a:ext cx="2366590" cy="1958050"/>
            <a:chOff x="482016" y="1328970"/>
            <a:chExt cx="2536306" cy="2098469"/>
          </a:xfrm>
        </p:grpSpPr>
        <p:grpSp>
          <p:nvGrpSpPr>
            <p:cNvPr id="28" name="Group 27"/>
            <p:cNvGrpSpPr/>
            <p:nvPr/>
          </p:nvGrpSpPr>
          <p:grpSpPr>
            <a:xfrm>
              <a:off x="1265609" y="1328970"/>
              <a:ext cx="1752713" cy="1752713"/>
              <a:chOff x="1214650" y="1538404"/>
              <a:chExt cx="1251007" cy="1251007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1214650" y="1538404"/>
                <a:ext cx="0" cy="125100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rot="5400000" flipV="1">
                <a:off x="1840154" y="2146449"/>
                <a:ext cx="0" cy="125100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1384103" y="2998636"/>
              <a:ext cx="1446663" cy="428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Gill Sans MT" panose="020B0502020104020203" pitchFamily="34" charset="0"/>
                </a:rPr>
                <a:t>Time</a:t>
              </a:r>
              <a:endParaRPr lang="en-GB" sz="2000" dirty="0">
                <a:latin typeface="Gill Sans MT" panose="020B0502020104020203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-34652" y="1846990"/>
              <a:ext cx="1791987" cy="758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Gill Sans MT" panose="020B0502020104020203" pitchFamily="34" charset="0"/>
                </a:rPr>
                <a:t>Distance from start</a:t>
              </a:r>
              <a:endParaRPr lang="en-GB" sz="2000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242703" y="4706830"/>
            <a:ext cx="2366590" cy="1973549"/>
            <a:chOff x="482016" y="1328970"/>
            <a:chExt cx="2536306" cy="2115079"/>
          </a:xfrm>
        </p:grpSpPr>
        <p:grpSp>
          <p:nvGrpSpPr>
            <p:cNvPr id="34" name="Group 33"/>
            <p:cNvGrpSpPr/>
            <p:nvPr/>
          </p:nvGrpSpPr>
          <p:grpSpPr>
            <a:xfrm>
              <a:off x="1265609" y="1328970"/>
              <a:ext cx="1752713" cy="1752713"/>
              <a:chOff x="1214650" y="1538404"/>
              <a:chExt cx="1251007" cy="1251007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V="1">
                <a:off x="1214650" y="1538404"/>
                <a:ext cx="0" cy="125100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5400000" flipV="1">
                <a:off x="1840154" y="2146449"/>
                <a:ext cx="0" cy="125100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384103" y="3015246"/>
              <a:ext cx="1446663" cy="428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Gill Sans MT" panose="020B0502020104020203" pitchFamily="34" charset="0"/>
                </a:rPr>
                <a:t>Time</a:t>
              </a:r>
              <a:endParaRPr lang="en-GB" sz="2000" dirty="0">
                <a:latin typeface="Gill Sans MT" panose="020B0502020104020203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-34652" y="1846990"/>
              <a:ext cx="1791987" cy="758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Gill Sans MT" panose="020B0502020104020203" pitchFamily="34" charset="0"/>
                </a:rPr>
                <a:t>Distance from start</a:t>
              </a:r>
              <a:endParaRPr lang="en-GB" sz="20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46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Encourage the children to collect their own data and present it as a line graph. </a:t>
            </a: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As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this objective is taken from the science curriculum, it would be a good idea to link it to investigations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Possible investigations could be: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•	Measuring shadows over time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•	Melting and dissolving substances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•	Plant growth</a:t>
            </a:r>
          </a:p>
        </p:txBody>
      </p:sp>
    </p:spTree>
    <p:extLst>
      <p:ext uri="{BB962C8B-B14F-4D97-AF65-F5344CB8AC3E}">
        <p14:creationId xmlns:p14="http://schemas.microsoft.com/office/powerpoint/2010/main" val="24763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Here is a table of data. </a:t>
            </a: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intervals would be the most appropriate for the vertical axis of the line graph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349924"/>
              </p:ext>
            </p:extLst>
          </p:nvPr>
        </p:nvGraphicFramePr>
        <p:xfrm>
          <a:off x="1046566" y="1594421"/>
          <a:ext cx="789926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644">
                  <a:extLst>
                    <a:ext uri="{9D8B030D-6E8A-4147-A177-3AD203B41FA5}">
                      <a16:colId xmlns:a16="http://schemas.microsoft.com/office/drawing/2014/main" val="1149614506"/>
                    </a:ext>
                  </a:extLst>
                </a:gridCol>
                <a:gridCol w="1259124">
                  <a:extLst>
                    <a:ext uri="{9D8B030D-6E8A-4147-A177-3AD203B41FA5}">
                      <a16:colId xmlns:a16="http://schemas.microsoft.com/office/drawing/2014/main" val="716883736"/>
                    </a:ext>
                  </a:extLst>
                </a:gridCol>
                <a:gridCol w="1259124">
                  <a:extLst>
                    <a:ext uri="{9D8B030D-6E8A-4147-A177-3AD203B41FA5}">
                      <a16:colId xmlns:a16="http://schemas.microsoft.com/office/drawing/2014/main" val="2465576071"/>
                    </a:ext>
                  </a:extLst>
                </a:gridCol>
                <a:gridCol w="1259124">
                  <a:extLst>
                    <a:ext uri="{9D8B030D-6E8A-4147-A177-3AD203B41FA5}">
                      <a16:colId xmlns:a16="http://schemas.microsoft.com/office/drawing/2014/main" val="3087269704"/>
                    </a:ext>
                  </a:extLst>
                </a:gridCol>
                <a:gridCol w="1259124">
                  <a:extLst>
                    <a:ext uri="{9D8B030D-6E8A-4147-A177-3AD203B41FA5}">
                      <a16:colId xmlns:a16="http://schemas.microsoft.com/office/drawing/2014/main" val="1488532879"/>
                    </a:ext>
                  </a:extLst>
                </a:gridCol>
                <a:gridCol w="1259124">
                  <a:extLst>
                    <a:ext uri="{9D8B030D-6E8A-4147-A177-3AD203B41FA5}">
                      <a16:colId xmlns:a16="http://schemas.microsoft.com/office/drawing/2014/main" val="3082600946"/>
                    </a:ext>
                  </a:extLst>
                </a:gridCol>
              </a:tblGrid>
              <a:tr h="721624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Time (min)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45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60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75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79558"/>
                  </a:ext>
                </a:extLst>
              </a:tr>
              <a:tr h="721624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Distance (km)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46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67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72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98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09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2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Rosie has used the data in the table to plot the line graph. </a:t>
            </a: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mistakes has Rosie made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5000"/>
              </a:lnSpc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draw the line graph correctly?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0309"/>
              </p:ext>
            </p:extLst>
          </p:nvPr>
        </p:nvGraphicFramePr>
        <p:xfrm>
          <a:off x="525735" y="2210951"/>
          <a:ext cx="899740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144">
                  <a:extLst>
                    <a:ext uri="{9D8B030D-6E8A-4147-A177-3AD203B41FA5}">
                      <a16:colId xmlns:a16="http://schemas.microsoft.com/office/drawing/2014/main" val="1149614506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716883736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2465576071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3087269704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1488532879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3082600946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2853429398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3828906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Time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11:00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11:20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11:40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12:00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12:20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12:40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13:00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79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Height above ground (m)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180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150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200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210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09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2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99514"/>
              </p:ext>
            </p:extLst>
          </p:nvPr>
        </p:nvGraphicFramePr>
        <p:xfrm>
          <a:off x="525735" y="4985148"/>
          <a:ext cx="899740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144">
                  <a:extLst>
                    <a:ext uri="{9D8B030D-6E8A-4147-A177-3AD203B41FA5}">
                      <a16:colId xmlns:a16="http://schemas.microsoft.com/office/drawing/2014/main" val="1149614506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716883736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2465576071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3087269704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1488532879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3082600946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2853429398"/>
                    </a:ext>
                  </a:extLst>
                </a:gridCol>
                <a:gridCol w="965323">
                  <a:extLst>
                    <a:ext uri="{9D8B030D-6E8A-4147-A177-3AD203B41FA5}">
                      <a16:colId xmlns:a16="http://schemas.microsoft.com/office/drawing/2014/main" val="3828906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Time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11:00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11:20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11:40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12:00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12:20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12:40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13:00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79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Height above ground (m)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180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150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200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210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09809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28470"/>
              </p:ext>
            </p:extLst>
          </p:nvPr>
        </p:nvGraphicFramePr>
        <p:xfrm>
          <a:off x="3084140" y="903027"/>
          <a:ext cx="4656840" cy="33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96354396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51043785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88782479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70625693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81099802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7086378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34232756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972222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478724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3496345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60775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84773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29998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990441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071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97750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001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>
                        <a:latin typeface="Bariol Regular" panose="0200050604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7917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96693" y="3830477"/>
            <a:ext cx="364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0455" y="2892287"/>
            <a:ext cx="472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ill Sans MT" panose="020B0502020104020203" pitchFamily="34" charset="0"/>
              </a:rPr>
              <a:t>8</a:t>
            </a:r>
            <a:r>
              <a:rPr lang="en-GB" sz="1600" dirty="0" smtClean="0">
                <a:latin typeface="Gill Sans MT" panose="020B0502020104020203" pitchFamily="34" charset="0"/>
              </a:rPr>
              <a:t>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3835" y="1958907"/>
            <a:ext cx="569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160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3835" y="1025527"/>
            <a:ext cx="575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240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0420" y="4385439"/>
            <a:ext cx="405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Time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225835" y="2471548"/>
            <a:ext cx="264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ill Sans MT" panose="020B0502020104020203" pitchFamily="34" charset="0"/>
              </a:rPr>
              <a:t>Height above ground (m)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92557" y="4122850"/>
            <a:ext cx="763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11:20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6796" y="4122850"/>
            <a:ext cx="778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13:00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972" y="4122850"/>
            <a:ext cx="664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12:20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393" y="3358975"/>
            <a:ext cx="464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Gill Sans MT" panose="020B0502020104020203" pitchFamily="34" charset="0"/>
              </a:rPr>
              <a:t>4</a:t>
            </a:r>
            <a:r>
              <a:rPr lang="en-GB" sz="1600" dirty="0" smtClean="0">
                <a:latin typeface="Gill Sans MT" panose="020B0502020104020203" pitchFamily="34" charset="0"/>
              </a:rPr>
              <a:t>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3835" y="2425597"/>
            <a:ext cx="576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120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3835" y="1492217"/>
            <a:ext cx="576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200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0458" y="4122850"/>
            <a:ext cx="664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11:00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3512" y="4122850"/>
            <a:ext cx="684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11:40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42580" y="4122850"/>
            <a:ext cx="808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12:40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15873" y="4122850"/>
            <a:ext cx="664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Gill Sans MT" panose="020B0502020104020203" pitchFamily="34" charset="0"/>
              </a:rPr>
              <a:t>12:00</a:t>
            </a:r>
            <a:endParaRPr lang="en-GB" sz="1600" dirty="0">
              <a:latin typeface="Gill Sans MT" panose="020B05020201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872573" y="1881826"/>
            <a:ext cx="588815" cy="2113764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52462" y="1894189"/>
            <a:ext cx="560723" cy="531408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013185" y="1661494"/>
            <a:ext cx="579889" cy="748120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81785" y="1668668"/>
            <a:ext cx="568458" cy="926206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lus 26"/>
          <p:cNvSpPr/>
          <p:nvPr/>
        </p:nvSpPr>
        <p:spPr>
          <a:xfrm>
            <a:off x="4931537" y="2308545"/>
            <a:ext cx="183445" cy="183445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28" name="Plus 27"/>
          <p:cNvSpPr/>
          <p:nvPr/>
        </p:nvSpPr>
        <p:spPr>
          <a:xfrm>
            <a:off x="5503873" y="1576945"/>
            <a:ext cx="183445" cy="183445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6165860" y="1492217"/>
            <a:ext cx="568638" cy="1102321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4498" y="1499391"/>
            <a:ext cx="591648" cy="2496199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lus 30"/>
          <p:cNvSpPr/>
          <p:nvPr/>
        </p:nvSpPr>
        <p:spPr>
          <a:xfrm>
            <a:off x="4357980" y="1830771"/>
            <a:ext cx="183445" cy="183445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2" name="Plus 31"/>
          <p:cNvSpPr/>
          <p:nvPr/>
        </p:nvSpPr>
        <p:spPr>
          <a:xfrm>
            <a:off x="6079679" y="2502366"/>
            <a:ext cx="183445" cy="183445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6648317" y="1408384"/>
            <a:ext cx="183445" cy="183445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4" name="Plus 33"/>
          <p:cNvSpPr/>
          <p:nvPr/>
        </p:nvSpPr>
        <p:spPr>
          <a:xfrm>
            <a:off x="7228882" y="3901110"/>
            <a:ext cx="183445" cy="183445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  <p:sp>
        <p:nvSpPr>
          <p:cNvPr id="35" name="Plus 34"/>
          <p:cNvSpPr/>
          <p:nvPr/>
        </p:nvSpPr>
        <p:spPr>
          <a:xfrm>
            <a:off x="3776067" y="3902573"/>
            <a:ext cx="183445" cy="183445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9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402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Carry out your own exercise experiment and record your heart rate on a graph like the one shown in the section above. How does it compare?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make a set of questions for a friend to answer about your graph?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put the information into a table?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824" y="2203458"/>
            <a:ext cx="1806075" cy="222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33C0BC-C241-46AF-963C-CBDED36083B0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522d4c35-b548-4432-90ae-af4376e1c4b4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1790</TotalTime>
  <Words>1234</Words>
  <Application>Microsoft Office PowerPoint</Application>
  <PresentationFormat>A4 Paper (210x297 mm)</PresentationFormat>
  <Paragraphs>507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Bariol Regular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71</cp:revision>
  <dcterms:created xsi:type="dcterms:W3CDTF">2019-02-04T08:17:32Z</dcterms:created>
  <dcterms:modified xsi:type="dcterms:W3CDTF">2019-09-11T10:59:28Z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