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77" r:id="rId5"/>
  </p:sldMasterIdLst>
  <p:notesMasterIdLst>
    <p:notesMasterId r:id="rId26"/>
  </p:notesMasterIdLst>
  <p:sldIdLst>
    <p:sldId id="271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  <p:sldId id="419" r:id="rId16"/>
    <p:sldId id="420" r:id="rId17"/>
    <p:sldId id="421" r:id="rId18"/>
    <p:sldId id="422" r:id="rId19"/>
    <p:sldId id="423" r:id="rId20"/>
    <p:sldId id="424" r:id="rId21"/>
    <p:sldId id="425" r:id="rId22"/>
    <p:sldId id="426" r:id="rId23"/>
    <p:sldId id="427" r:id="rId24"/>
    <p:sldId id="428" r:id="rId2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4489" autoAdjust="0"/>
  </p:normalViewPr>
  <p:slideViewPr>
    <p:cSldViewPr snapToGrid="0" showGuides="1">
      <p:cViewPr varScale="1">
        <p:scale>
          <a:sx n="70" d="100"/>
          <a:sy n="70" d="100"/>
        </p:scale>
        <p:origin x="1158" y="48"/>
      </p:cViewPr>
      <p:guideLst>
        <p:guide orient="horz" pos="2387"/>
        <p:guide pos="3165"/>
      </p:guideLst>
    </p:cSldViewPr>
  </p:slideViewPr>
  <p:outlineViewPr>
    <p:cViewPr>
      <p:scale>
        <a:sx n="33" d="100"/>
        <a:sy n="33" d="100"/>
      </p:scale>
      <p:origin x="0" y="-13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311AF-8457-4785-B190-D31CD4FDE7A1}" type="datetimeFigureOut">
              <a:rPr lang="en-GB" smtClean="0"/>
              <a:t>11/09/2019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1FB06-1D9B-4317-BE37-4218AB785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055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321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220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800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20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045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7208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117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860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4142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1902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86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8901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556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568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9135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014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4572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72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1FB06-1D9B-4317-BE37-4218AB7856F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362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4617" y="104674"/>
            <a:ext cx="958007" cy="958007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046053" y="6520171"/>
            <a:ext cx="2475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© White</a:t>
            </a:r>
            <a:r>
              <a:rPr lang="en-GB" sz="1200" baseline="0" dirty="0" smtClean="0"/>
              <a:t> Rose Maths 2019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31794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391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881941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12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 userDrawn="1"/>
        </p:nvSpPr>
        <p:spPr>
          <a:xfrm>
            <a:off x="-1" y="0"/>
            <a:ext cx="9906001" cy="1695450"/>
          </a:xfrm>
          <a:prstGeom prst="rect">
            <a:avLst/>
          </a:prstGeom>
          <a:solidFill>
            <a:srgbClr val="00929F">
              <a:alpha val="1294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8" name="Freeform: Shape 24"/>
          <p:cNvSpPr/>
          <p:nvPr userDrawn="1"/>
        </p:nvSpPr>
        <p:spPr>
          <a:xfrm>
            <a:off x="-495301" y="1163488"/>
            <a:ext cx="10896600" cy="695325"/>
          </a:xfrm>
          <a:custGeom>
            <a:avLst/>
            <a:gdLst>
              <a:gd name="connsiteX0" fmla="*/ 0 w 10536072"/>
              <a:gd name="connsiteY0" fmla="*/ 122830 h 648269"/>
              <a:gd name="connsiteX1" fmla="*/ 10536072 w 10536072"/>
              <a:gd name="connsiteY1" fmla="*/ 0 h 648269"/>
              <a:gd name="connsiteX2" fmla="*/ 10522424 w 10536072"/>
              <a:gd name="connsiteY2" fmla="*/ 580030 h 648269"/>
              <a:gd name="connsiteX3" fmla="*/ 6824 w 10536072"/>
              <a:gd name="connsiteY3" fmla="*/ 648269 h 648269"/>
              <a:gd name="connsiteX4" fmla="*/ 0 w 10536072"/>
              <a:gd name="connsiteY4" fmla="*/ 122830 h 648269"/>
              <a:gd name="connsiteX0" fmla="*/ 88752 w 10529289"/>
              <a:gd name="connsiteY0" fmla="*/ 107912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107912 h 648269"/>
              <a:gd name="connsiteX0" fmla="*/ 88752 w 10529289"/>
              <a:gd name="connsiteY0" fmla="*/ 70619 h 648269"/>
              <a:gd name="connsiteX1" fmla="*/ 10529289 w 10529289"/>
              <a:gd name="connsiteY1" fmla="*/ 0 h 648269"/>
              <a:gd name="connsiteX2" fmla="*/ 10515641 w 10529289"/>
              <a:gd name="connsiteY2" fmla="*/ 580030 h 648269"/>
              <a:gd name="connsiteX3" fmla="*/ 41 w 10529289"/>
              <a:gd name="connsiteY3" fmla="*/ 648269 h 648269"/>
              <a:gd name="connsiteX4" fmla="*/ 88752 w 10529289"/>
              <a:gd name="connsiteY4" fmla="*/ 70619 h 64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29289" h="648269">
                <a:moveTo>
                  <a:pt x="88752" y="70619"/>
                </a:moveTo>
                <a:lnTo>
                  <a:pt x="10529289" y="0"/>
                </a:lnTo>
                <a:lnTo>
                  <a:pt x="10515641" y="580030"/>
                </a:lnTo>
                <a:lnTo>
                  <a:pt x="41" y="648269"/>
                </a:lnTo>
                <a:cubicBezTo>
                  <a:pt x="-2234" y="473123"/>
                  <a:pt x="91027" y="245765"/>
                  <a:pt x="88752" y="70619"/>
                </a:cubicBezTo>
                <a:close/>
              </a:path>
            </a:pathLst>
          </a:custGeom>
          <a:solidFill>
            <a:srgbClr val="1D3A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9" name="Freeform: Shape 23"/>
          <p:cNvSpPr/>
          <p:nvPr userDrawn="1"/>
        </p:nvSpPr>
        <p:spPr>
          <a:xfrm>
            <a:off x="-495301" y="642767"/>
            <a:ext cx="5587365" cy="722630"/>
          </a:xfrm>
          <a:custGeom>
            <a:avLst/>
            <a:gdLst>
              <a:gd name="connsiteX0" fmla="*/ 27296 w 4189863"/>
              <a:gd name="connsiteY0" fmla="*/ 47767 h 689212"/>
              <a:gd name="connsiteX1" fmla="*/ 4060209 w 4189863"/>
              <a:gd name="connsiteY1" fmla="*/ 0 h 689212"/>
              <a:gd name="connsiteX2" fmla="*/ 4189863 w 4189863"/>
              <a:gd name="connsiteY2" fmla="*/ 689212 h 689212"/>
              <a:gd name="connsiteX3" fmla="*/ 0 w 4189863"/>
              <a:gd name="connsiteY3" fmla="*/ 627797 h 689212"/>
              <a:gd name="connsiteX4" fmla="*/ 27296 w 4189863"/>
              <a:gd name="connsiteY4" fmla="*/ 47767 h 689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89863" h="689212">
                <a:moveTo>
                  <a:pt x="27296" y="47767"/>
                </a:moveTo>
                <a:lnTo>
                  <a:pt x="4060209" y="0"/>
                </a:lnTo>
                <a:lnTo>
                  <a:pt x="4189863" y="689212"/>
                </a:lnTo>
                <a:lnTo>
                  <a:pt x="0" y="627797"/>
                </a:lnTo>
                <a:lnTo>
                  <a:pt x="27296" y="47767"/>
                </a:lnTo>
                <a:close/>
              </a:path>
            </a:pathLst>
          </a:custGeom>
          <a:solidFill>
            <a:srgbClr val="0092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 userDrawn="1">
            <p:extLst/>
          </p:nvPr>
        </p:nvGraphicFramePr>
        <p:xfrm>
          <a:off x="23432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169929" y="1311240"/>
            <a:ext cx="4054636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400" dirty="0" smtClean="0">
                <a:solidFill>
                  <a:srgbClr val="FFFFFF"/>
                </a:solidFill>
                <a:effectLst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Reasoning and Problem Solving</a:t>
            </a:r>
            <a:endParaRPr lang="en-U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/>
          </p:nvPr>
        </p:nvGraphicFramePr>
        <p:xfrm>
          <a:off x="5092064" y="1967040"/>
          <a:ext cx="4621012" cy="4589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01304">
                  <a:extLst>
                    <a:ext uri="{9D8B030D-6E8A-4147-A177-3AD203B41FA5}">
                      <a16:colId xmlns:a16="http://schemas.microsoft.com/office/drawing/2014/main" val="989632053"/>
                    </a:ext>
                  </a:extLst>
                </a:gridCol>
                <a:gridCol w="1519708">
                  <a:extLst>
                    <a:ext uri="{9D8B030D-6E8A-4147-A177-3AD203B41FA5}">
                      <a16:colId xmlns:a16="http://schemas.microsoft.com/office/drawing/2014/main" val="1592275581"/>
                    </a:ext>
                  </a:extLst>
                </a:gridCol>
              </a:tblGrid>
              <a:tr h="45894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9F">
                        <a:alpha val="784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467227"/>
                  </a:ext>
                </a:extLst>
              </a:tr>
            </a:tbl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32042" y="6520171"/>
            <a:ext cx="469212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2">
                    <a:lumMod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48BAC8EC-B437-49E7-9790-CFA1DD0E61B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5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url?sa=i&amp;rct=j&amp;q=&amp;esrc=s&amp;source=images&amp;cd=&amp;cad=rja&amp;uact=8&amp;ved=0ahUKEwi94ciEnanUAhWIShQKHfobAjkQjRwIBw&amp;url=http://www.clker.com/clipart-cartoon-sun.html&amp;psig=AFQjCNF8NCUSuY0VoUZkUZSSlTKnlW1_DA&amp;ust=1496838754451617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8" t="20592" r="19588" b="20728"/>
          <a:stretch/>
        </p:blipFill>
        <p:spPr bwMode="auto">
          <a:xfrm>
            <a:off x="-21601" y="1"/>
            <a:ext cx="99276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6028"/>
          <a:stretch/>
        </p:blipFill>
        <p:spPr>
          <a:xfrm>
            <a:off x="-21642" y="507002"/>
            <a:ext cx="9393978" cy="591972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/>
          <a:srcRect l="24625"/>
          <a:stretch/>
        </p:blipFill>
        <p:spPr>
          <a:xfrm>
            <a:off x="815048" y="2516983"/>
            <a:ext cx="8105482" cy="1799955"/>
          </a:xfrm>
          <a:prstGeom prst="rect">
            <a:avLst/>
          </a:prstGeom>
        </p:spPr>
      </p:pic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723914" y="2563703"/>
            <a:ext cx="3930163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 </a:t>
            </a:r>
            <a:r>
              <a:rPr lang="en-GB" altLang="en-US" sz="2400" dirty="0">
                <a:solidFill>
                  <a:srgbClr val="FFFFFF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en-GB" alt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Autumn - Block 3</a:t>
            </a:r>
            <a:endParaRPr kumimoji="0" lang="en-GB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723914" y="3288325"/>
            <a:ext cx="6116406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4400" dirty="0" smtClean="0">
                <a:solidFill>
                  <a:srgbClr val="FFFFFF"/>
                </a:solidFill>
                <a:latin typeface="Gill Sans MT" panose="020B0502020104020203" pitchFamily="34" charset="0"/>
                <a:cs typeface="Times New Roman" panose="02020603050405020304" pitchFamily="18" charset="0"/>
              </a:rPr>
              <a:t>Statistics</a:t>
            </a:r>
            <a:endParaRPr kumimoji="0" lang="en-GB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76" y="2105876"/>
            <a:ext cx="25200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4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345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ere is a line graph showing a bath time. Can you write a story to explain what is happening in the graph?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64577"/>
              </p:ext>
            </p:extLst>
          </p:nvPr>
        </p:nvGraphicFramePr>
        <p:xfrm>
          <a:off x="1735576" y="2527123"/>
          <a:ext cx="7104840" cy="317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96354396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51043785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88782479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70625693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810998029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7086378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47690332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11718403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77114657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07891257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19332373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80178295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49490456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413108690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96887709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79125479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4289548807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98657061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03317788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54552577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5877850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478724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3496345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7911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84773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9998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99044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07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977506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001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7917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48129" y="5304214"/>
            <a:ext cx="364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5511" y="4443245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10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5511" y="3582275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20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5511" y="2721305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30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413804" y="5453070"/>
            <a:ext cx="347337" cy="20422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41856" y="6004086"/>
            <a:ext cx="6518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Time (minutes)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205141" y="3919604"/>
            <a:ext cx="295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Height (cm)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97173" y="4873730"/>
            <a:ext cx="695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5511" y="4012760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15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5511" y="3151790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25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23984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00853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0246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ill Sans MT" panose="020B0502020104020203" pitchFamily="34" charset="0"/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7115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2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6508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93377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4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2770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ill Sans MT" panose="020B0502020104020203" pitchFamily="34" charset="0"/>
              </a:rPr>
              <a:t>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39639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ill Sans MT" panose="020B0502020104020203" pitchFamily="34" charset="0"/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09033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9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85901" y="5676043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8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8408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11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49435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23298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13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94324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12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68184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52274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14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13073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17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84099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16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871021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19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42047" y="5676043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18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47736" y="5676043"/>
            <a:ext cx="562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20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754894" y="5317222"/>
            <a:ext cx="347337" cy="134597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086992" y="5066718"/>
            <a:ext cx="474426" cy="257686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555033" y="4781799"/>
            <a:ext cx="498978" cy="284919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052731" y="4114723"/>
            <a:ext cx="801212" cy="667077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853943" y="3194200"/>
            <a:ext cx="330409" cy="920525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184352" y="3194200"/>
            <a:ext cx="2169582" cy="1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7358381" y="3184734"/>
            <a:ext cx="361733" cy="929989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7720115" y="4104270"/>
            <a:ext cx="740536" cy="1369222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941857" y="2536639"/>
            <a:ext cx="651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Bath Time</a:t>
            </a:r>
            <a:endParaRPr lang="en-GB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28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2292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long did it take to fill the bath?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long did it take to empty?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bath doesn’t fill at a constant rate. Why might that be?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9277"/>
              </p:ext>
            </p:extLst>
          </p:nvPr>
        </p:nvGraphicFramePr>
        <p:xfrm>
          <a:off x="1735576" y="2728599"/>
          <a:ext cx="7104840" cy="317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96354396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51043785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88782479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70625693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810998029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070863780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47690332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117184034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771146572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07891257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19332373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80178295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149490456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413108690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96887709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791254795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4289548807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986570616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033177881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2545525773"/>
                    </a:ext>
                  </a:extLst>
                </a:gridCol>
                <a:gridCol w="324000">
                  <a:extLst>
                    <a:ext uri="{9D8B030D-6E8A-4147-A177-3AD203B41FA5}">
                      <a16:colId xmlns:a16="http://schemas.microsoft.com/office/drawing/2014/main" val="358778505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478724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3496345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7911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84773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9998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990441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0717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977506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001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7917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48129" y="5505690"/>
            <a:ext cx="364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5511" y="4644721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10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85511" y="3783751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20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5511" y="2922781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30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413804" y="5654546"/>
            <a:ext cx="347337" cy="20422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41856" y="6205562"/>
            <a:ext cx="65187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Time (minutes)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-205141" y="4121080"/>
            <a:ext cx="295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Height (cm)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97173" y="5075206"/>
            <a:ext cx="695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5511" y="4214236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15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5511" y="3353266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25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23984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800853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70246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ill Sans MT" panose="020B0502020104020203" pitchFamily="34" charset="0"/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7115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2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16508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93377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4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2770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ill Sans MT" panose="020B0502020104020203" pitchFamily="34" charset="0"/>
              </a:rPr>
              <a:t>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39639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ill Sans MT" panose="020B0502020104020203" pitchFamily="34" charset="0"/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09033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9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385901" y="5877519"/>
            <a:ext cx="2898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8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78408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11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949435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923298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13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94324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12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68184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15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52274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14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213073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17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84099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16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871021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19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542047" y="5877519"/>
            <a:ext cx="46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18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147736" y="5877519"/>
            <a:ext cx="5620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20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2754894" y="5518698"/>
            <a:ext cx="347337" cy="134597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3086992" y="5268194"/>
            <a:ext cx="474426" cy="257686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555033" y="4983275"/>
            <a:ext cx="498978" cy="284919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052731" y="4316199"/>
            <a:ext cx="801212" cy="667077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853943" y="3395676"/>
            <a:ext cx="330409" cy="920525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5184352" y="3395676"/>
            <a:ext cx="2169582" cy="1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7358381" y="3386210"/>
            <a:ext cx="361733" cy="929989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7720115" y="4305746"/>
            <a:ext cx="740536" cy="1369222"/>
          </a:xfrm>
          <a:prstGeom prst="line">
            <a:avLst/>
          </a:prstGeom>
          <a:ln w="28575">
            <a:solidFill>
              <a:schemeClr val="accent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941857" y="2738115"/>
            <a:ext cx="651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Bath Time</a:t>
            </a:r>
            <a:endParaRPr lang="en-GB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9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Ron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thinks that he won the 100 m sprint because he has the biggest number.</a:t>
            </a:r>
          </a:p>
          <a:p>
            <a:pPr lvl="0"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Do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you agree? </a:t>
            </a: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your answer.</a:t>
            </a: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582063"/>
              </p:ext>
            </p:extLst>
          </p:nvPr>
        </p:nvGraphicFramePr>
        <p:xfrm>
          <a:off x="996949" y="605718"/>
          <a:ext cx="7470185" cy="3806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037">
                  <a:extLst>
                    <a:ext uri="{9D8B030D-6E8A-4147-A177-3AD203B41FA5}">
                      <a16:colId xmlns:a16="http://schemas.microsoft.com/office/drawing/2014/main" val="4050082980"/>
                    </a:ext>
                  </a:extLst>
                </a:gridCol>
                <a:gridCol w="1494037">
                  <a:extLst>
                    <a:ext uri="{9D8B030D-6E8A-4147-A177-3AD203B41FA5}">
                      <a16:colId xmlns:a16="http://schemas.microsoft.com/office/drawing/2014/main" val="4176252580"/>
                    </a:ext>
                  </a:extLst>
                </a:gridCol>
                <a:gridCol w="1494037">
                  <a:extLst>
                    <a:ext uri="{9D8B030D-6E8A-4147-A177-3AD203B41FA5}">
                      <a16:colId xmlns:a16="http://schemas.microsoft.com/office/drawing/2014/main" val="3703904951"/>
                    </a:ext>
                  </a:extLst>
                </a:gridCol>
                <a:gridCol w="1494037">
                  <a:extLst>
                    <a:ext uri="{9D8B030D-6E8A-4147-A177-3AD203B41FA5}">
                      <a16:colId xmlns:a16="http://schemas.microsoft.com/office/drawing/2014/main" val="3412762011"/>
                    </a:ext>
                  </a:extLst>
                </a:gridCol>
                <a:gridCol w="1494037">
                  <a:extLst>
                    <a:ext uri="{9D8B030D-6E8A-4147-A177-3AD203B41FA5}">
                      <a16:colId xmlns:a16="http://schemas.microsoft.com/office/drawing/2014/main" val="2826234415"/>
                    </a:ext>
                  </a:extLst>
                </a:gridCol>
              </a:tblGrid>
              <a:tr h="596731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100 m sprint (s)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Shot put (m)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50 m Sack race (s)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Javelin</a:t>
                      </a:r>
                    </a:p>
                    <a:p>
                      <a:pPr algn="ctr"/>
                      <a:r>
                        <a:rPr lang="en-US" sz="24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 (m)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360112"/>
                  </a:ext>
                </a:extLst>
              </a:tr>
              <a:tr h="5967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Amir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15.5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6.5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18.9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11.2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08678"/>
                  </a:ext>
                </a:extLst>
              </a:tr>
              <a:tr h="5967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Dora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16.2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7.5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20.1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13.3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822139"/>
                  </a:ext>
                </a:extLst>
              </a:tr>
              <a:tr h="5967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Teddy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15.8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6.9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19.3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13.9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942731"/>
                  </a:ext>
                </a:extLst>
              </a:tr>
              <a:tr h="5967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Rosie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15.6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7.2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18.7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14.1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084384"/>
                  </a:ext>
                </a:extLst>
              </a:tr>
              <a:tr h="5967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Gill Sans MT" panose="020B0502020104020203" pitchFamily="34" charset="0"/>
                        </a:rPr>
                        <a:t>Ron</a:t>
                      </a:r>
                      <a:endParaRPr lang="en-US" sz="2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17.9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6.3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18.7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13.3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53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5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28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This table shows the 10 largest stadiums in Europe.</a:t>
            </a: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b="1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4000" b="1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4000" b="1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4000" b="1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722822"/>
              </p:ext>
            </p:extLst>
          </p:nvPr>
        </p:nvGraphicFramePr>
        <p:xfrm>
          <a:off x="455615" y="1489323"/>
          <a:ext cx="9137646" cy="460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25263">
                  <a:extLst>
                    <a:ext uri="{9D8B030D-6E8A-4147-A177-3AD203B41FA5}">
                      <a16:colId xmlns:a16="http://schemas.microsoft.com/office/drawing/2014/main" val="3531137"/>
                    </a:ext>
                  </a:extLst>
                </a:gridCol>
                <a:gridCol w="2137461">
                  <a:extLst>
                    <a:ext uri="{9D8B030D-6E8A-4147-A177-3AD203B41FA5}">
                      <a16:colId xmlns:a16="http://schemas.microsoft.com/office/drawing/2014/main" val="1317248620"/>
                    </a:ext>
                  </a:extLst>
                </a:gridCol>
                <a:gridCol w="2137461">
                  <a:extLst>
                    <a:ext uri="{9D8B030D-6E8A-4147-A177-3AD203B41FA5}">
                      <a16:colId xmlns:a16="http://schemas.microsoft.com/office/drawing/2014/main" val="2684739666"/>
                    </a:ext>
                  </a:extLst>
                </a:gridCol>
                <a:gridCol w="2137461">
                  <a:extLst>
                    <a:ext uri="{9D8B030D-6E8A-4147-A177-3AD203B41FA5}">
                      <a16:colId xmlns:a16="http://schemas.microsoft.com/office/drawing/2014/main" val="561659960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Stadium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City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Country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Capacity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51004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Camp </a:t>
                      </a:r>
                      <a:r>
                        <a:rPr lang="en-GB" sz="1800" b="0" dirty="0" err="1" smtClean="0">
                          <a:latin typeface="Gill Sans MT" panose="020B0502020104020203" pitchFamily="34" charset="0"/>
                        </a:rPr>
                        <a:t>Nou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Barcelona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Spain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99,365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62026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Wembley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London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England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90,000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504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Signal </a:t>
                      </a:r>
                      <a:r>
                        <a:rPr lang="en-GB" sz="1800" b="0" dirty="0" err="1" smtClean="0">
                          <a:latin typeface="Gill Sans MT" panose="020B0502020104020203" pitchFamily="34" charset="0"/>
                        </a:rPr>
                        <a:t>Iduna</a:t>
                      </a:r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 Park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Dortmund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Germany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81,359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764743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Santiago </a:t>
                      </a:r>
                      <a:r>
                        <a:rPr lang="en-GB" sz="1800" b="0" dirty="0" err="1" smtClean="0">
                          <a:latin typeface="Gill Sans MT" panose="020B0502020104020203" pitchFamily="34" charset="0"/>
                        </a:rPr>
                        <a:t>Bernabeu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Madrid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Spain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81,044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817063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San Siro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Milan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Italy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80,018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928209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 smtClean="0">
                          <a:latin typeface="Gill Sans MT" panose="020B0502020104020203" pitchFamily="34" charset="0"/>
                        </a:rPr>
                        <a:t>Stade</a:t>
                      </a:r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 de France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Paris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France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80,000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41789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err="1" smtClean="0">
                          <a:latin typeface="Gill Sans MT" panose="020B0502020104020203" pitchFamily="34" charset="0"/>
                        </a:rPr>
                        <a:t>Luzhniki</a:t>
                      </a:r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 Stadium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Moscow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Russia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78,300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123039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Ataturk </a:t>
                      </a:r>
                      <a:r>
                        <a:rPr lang="en-GB" sz="1800" b="0" dirty="0" err="1" smtClean="0">
                          <a:latin typeface="Gill Sans MT" panose="020B0502020104020203" pitchFamily="34" charset="0"/>
                        </a:rPr>
                        <a:t>Olimpiyat</a:t>
                      </a:r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 Stadium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Istanbul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Turkey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76,092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689711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Old Trafford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Manchester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England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75,811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222715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en-GB" sz="1800" b="0" dirty="0" smtClean="0">
                          <a:latin typeface="Gill Sans MT" panose="020B0502020104020203" pitchFamily="34" charset="0"/>
                        </a:rPr>
                        <a:t>Allianz Arena</a:t>
                      </a:r>
                      <a:endParaRPr lang="en-GB" sz="1800" b="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Munich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Germany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 smtClean="0">
                          <a:latin typeface="Gill Sans MT" panose="020B0502020104020203" pitchFamily="34" charset="0"/>
                        </a:rPr>
                        <a:t>75,000</a:t>
                      </a:r>
                      <a:endParaRPr lang="en-GB" sz="1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793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7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26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US" sz="4000" b="1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 or False?</a:t>
            </a: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fourth largest stadium is the San Siro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6 stadiums with a capacity of more than 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80,000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of the largest stadiums are in England.</a:t>
            </a: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55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table shows how many children own dogs and cats.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missing gaps and answer the questions below.</a:t>
            </a: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more boys have dogs than girls?</a:t>
            </a: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more girls have cats than dogs?</a:t>
            </a: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many more children have dogs than cats?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376269"/>
              </p:ext>
            </p:extLst>
          </p:nvPr>
        </p:nvGraphicFramePr>
        <p:xfrm>
          <a:off x="2391828" y="2784214"/>
          <a:ext cx="4680428" cy="2072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0107">
                  <a:extLst>
                    <a:ext uri="{9D8B030D-6E8A-4147-A177-3AD203B41FA5}">
                      <a16:colId xmlns:a16="http://schemas.microsoft.com/office/drawing/2014/main" val="1728912691"/>
                    </a:ext>
                  </a:extLst>
                </a:gridCol>
                <a:gridCol w="1170107">
                  <a:extLst>
                    <a:ext uri="{9D8B030D-6E8A-4147-A177-3AD203B41FA5}">
                      <a16:colId xmlns:a16="http://schemas.microsoft.com/office/drawing/2014/main" val="3347279981"/>
                    </a:ext>
                  </a:extLst>
                </a:gridCol>
                <a:gridCol w="1170107">
                  <a:extLst>
                    <a:ext uri="{9D8B030D-6E8A-4147-A177-3AD203B41FA5}">
                      <a16:colId xmlns:a16="http://schemas.microsoft.com/office/drawing/2014/main" val="1793939173"/>
                    </a:ext>
                  </a:extLst>
                </a:gridCol>
                <a:gridCol w="1170107">
                  <a:extLst>
                    <a:ext uri="{9D8B030D-6E8A-4147-A177-3AD203B41FA5}">
                      <a16:colId xmlns:a16="http://schemas.microsoft.com/office/drawing/2014/main" val="969482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Gill Sans MT" panose="020B0502020104020203" pitchFamily="34" charset="0"/>
                        </a:rPr>
                        <a:t>Boys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Gill Sans MT" panose="020B0502020104020203" pitchFamily="34" charset="0"/>
                        </a:rPr>
                        <a:t>Girls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Gill Sans MT" panose="020B0502020104020203" pitchFamily="34" charset="0"/>
                        </a:rPr>
                        <a:t>Total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7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Gill Sans MT" panose="020B0502020104020203" pitchFamily="34" charset="0"/>
                        </a:rPr>
                        <a:t>Dogs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ill Sans MT" panose="020B0502020104020203" pitchFamily="34" charset="0"/>
                        </a:rPr>
                        <a:t>44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6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Gill Sans MT" panose="020B0502020104020203" pitchFamily="34" charset="0"/>
                        </a:rPr>
                        <a:t>Cats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ill Sans MT" panose="020B0502020104020203" pitchFamily="34" charset="0"/>
                        </a:rPr>
                        <a:t>38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66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Gill Sans MT" panose="020B0502020104020203" pitchFamily="34" charset="0"/>
                        </a:rPr>
                        <a:t>Total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ill Sans MT" panose="020B0502020104020203" pitchFamily="34" charset="0"/>
                        </a:rPr>
                        <a:t>125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Gill Sans MT" panose="020B0502020104020203" pitchFamily="34" charset="0"/>
                        </a:rPr>
                        <a:t>245</a:t>
                      </a:r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07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94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120 people were asked 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went on 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holiday during the 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summer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months of 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year.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this information to create a two-way table.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4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June, 6 people went to France and 18 went to Spain. 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July, 10 people went to France and 19 went to Italy.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August,15 people went to Spain.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 people went to France altogether.  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39 people went to Italy altogether.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 people went away in June.</a:t>
            </a: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43 people went on holiday in August.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Image result for sun cartoon">
            <a:hlinkClick r:id="rId3" tgtFrame="&quot;_blank&quot;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580" y="1861113"/>
            <a:ext cx="1409700" cy="119761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470547"/>
              </p:ext>
            </p:extLst>
          </p:nvPr>
        </p:nvGraphicFramePr>
        <p:xfrm>
          <a:off x="10094484" y="1543850"/>
          <a:ext cx="5896375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9275">
                  <a:extLst>
                    <a:ext uri="{9D8B030D-6E8A-4147-A177-3AD203B41FA5}">
                      <a16:colId xmlns:a16="http://schemas.microsoft.com/office/drawing/2014/main" val="1728912691"/>
                    </a:ext>
                  </a:extLst>
                </a:gridCol>
                <a:gridCol w="1179275">
                  <a:extLst>
                    <a:ext uri="{9D8B030D-6E8A-4147-A177-3AD203B41FA5}">
                      <a16:colId xmlns:a16="http://schemas.microsoft.com/office/drawing/2014/main" val="3347279981"/>
                    </a:ext>
                  </a:extLst>
                </a:gridCol>
                <a:gridCol w="1179275">
                  <a:extLst>
                    <a:ext uri="{9D8B030D-6E8A-4147-A177-3AD203B41FA5}">
                      <a16:colId xmlns:a16="http://schemas.microsoft.com/office/drawing/2014/main" val="1793939173"/>
                    </a:ext>
                  </a:extLst>
                </a:gridCol>
                <a:gridCol w="1179275">
                  <a:extLst>
                    <a:ext uri="{9D8B030D-6E8A-4147-A177-3AD203B41FA5}">
                      <a16:colId xmlns:a16="http://schemas.microsoft.com/office/drawing/2014/main" val="3054705099"/>
                    </a:ext>
                  </a:extLst>
                </a:gridCol>
                <a:gridCol w="1179275">
                  <a:extLst>
                    <a:ext uri="{9D8B030D-6E8A-4147-A177-3AD203B41FA5}">
                      <a16:colId xmlns:a16="http://schemas.microsoft.com/office/drawing/2014/main" val="969482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latin typeface="Gill Sans MT" panose="020B0502020104020203" pitchFamily="34" charset="0"/>
                        </a:rPr>
                        <a:t>France</a:t>
                      </a:r>
                      <a:endParaRPr lang="en-GB" sz="2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latin typeface="Gill Sans MT" panose="020B0502020104020203" pitchFamily="34" charset="0"/>
                        </a:rPr>
                        <a:t>Spain</a:t>
                      </a:r>
                      <a:endParaRPr lang="en-GB" sz="2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latin typeface="Gill Sans MT" panose="020B0502020104020203" pitchFamily="34" charset="0"/>
                        </a:rPr>
                        <a:t>Italy</a:t>
                      </a:r>
                      <a:endParaRPr lang="en-GB" sz="2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Gill Sans MT" panose="020B0502020104020203" pitchFamily="34" charset="0"/>
                        </a:rPr>
                        <a:t>Total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277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latin typeface="Gill Sans MT" panose="020B0502020104020203" pitchFamily="34" charset="0"/>
                        </a:rPr>
                        <a:t>June</a:t>
                      </a:r>
                      <a:endParaRPr lang="en-GB" sz="2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364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latin typeface="Gill Sans MT" panose="020B0502020104020203" pitchFamily="34" charset="0"/>
                        </a:rPr>
                        <a:t>July</a:t>
                      </a:r>
                      <a:endParaRPr lang="en-GB" sz="2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8661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latin typeface="Gill Sans MT" panose="020B0502020104020203" pitchFamily="34" charset="0"/>
                        </a:rPr>
                        <a:t>Aug</a:t>
                      </a:r>
                      <a:endParaRPr lang="en-GB" sz="2800" b="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3117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Gill Sans MT" panose="020B0502020104020203" pitchFamily="34" charset="0"/>
                        </a:rPr>
                        <a:t>Total</a:t>
                      </a:r>
                      <a:endParaRPr lang="en-GB" sz="2800" b="1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943634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407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90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Ron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wants to watch the following TV </a:t>
            </a:r>
            <a:r>
              <a:rPr lang="en-US" sz="2800" dirty="0" err="1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programmes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Cheese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Please, What’s the Q, </a:t>
            </a:r>
            <a:r>
              <a:rPr lang="en-US" sz="2800" dirty="0" err="1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aMAZEment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Budget Baker, Safari, Dance &amp; Decide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Ron be able to watch all the shows he has chosen? 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18:45. How long is it until ‘Guess the Noise’ is on?</a:t>
            </a:r>
          </a:p>
        </p:txBody>
      </p:sp>
    </p:spTree>
    <p:extLst>
      <p:ext uri="{BB962C8B-B14F-4D97-AF65-F5344CB8AC3E}">
        <p14:creationId xmlns:p14="http://schemas.microsoft.com/office/powerpoint/2010/main" val="370047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3384175"/>
                  </p:ext>
                </p:extLst>
              </p:nvPr>
            </p:nvGraphicFramePr>
            <p:xfrm>
              <a:off x="214648" y="1318296"/>
              <a:ext cx="9504000" cy="46204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000">
                      <a:extLst>
                        <a:ext uri="{9D8B030D-6E8A-4147-A177-3AD203B41FA5}">
                          <a16:colId xmlns:a16="http://schemas.microsoft.com/office/drawing/2014/main" val="3531137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38908238"/>
                        </a:ext>
                      </a:extLst>
                    </a:gridCol>
                    <a:gridCol w="936000">
                      <a:extLst>
                        <a:ext uri="{9D8B030D-6E8A-4147-A177-3AD203B41FA5}">
                          <a16:colId xmlns:a16="http://schemas.microsoft.com/office/drawing/2014/main" val="1317248620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63520590"/>
                        </a:ext>
                      </a:extLst>
                    </a:gridCol>
                    <a:gridCol w="936000">
                      <a:extLst>
                        <a:ext uri="{9D8B030D-6E8A-4147-A177-3AD203B41FA5}">
                          <a16:colId xmlns:a16="http://schemas.microsoft.com/office/drawing/2014/main" val="2684739666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4868815"/>
                        </a:ext>
                      </a:extLst>
                    </a:gridCol>
                    <a:gridCol w="936000">
                      <a:extLst>
                        <a:ext uri="{9D8B030D-6E8A-4147-A177-3AD203B41FA5}">
                          <a16:colId xmlns:a16="http://schemas.microsoft.com/office/drawing/2014/main" val="561659960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7021961"/>
                        </a:ext>
                      </a:extLst>
                    </a:gridCol>
                  </a:tblGrid>
                  <a:tr h="57600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err="1" smtClean="0">
                              <a:latin typeface="Gill Sans MT" panose="020B0502020104020203" pitchFamily="34" charset="0"/>
                            </a:rPr>
                            <a:t>Nature</a:t>
                          </a:r>
                          <a:r>
                            <a:rPr lang="en-GB" sz="1600" baseline="0" dirty="0" err="1" smtClean="0">
                              <a:latin typeface="Gill Sans MT" panose="020B0502020104020203" pitchFamily="34" charset="0"/>
                            </a:rPr>
                            <a:t>Watch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NatureWatch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1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err="1" smtClean="0">
                              <a:latin typeface="Gill Sans MT" panose="020B0502020104020203" pitchFamily="34" charset="0"/>
                            </a:rPr>
                            <a:t>QuizTime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Cookery Channel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2510040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News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Puppy Playtime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Talk the Talk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Cheese Please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8620266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Weather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News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err="1" smtClean="0">
                              <a:latin typeface="Gill Sans MT" panose="020B0502020104020203" pitchFamily="34" charset="0"/>
                            </a:rPr>
                            <a:t>Quizdom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Cook with Lydia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325047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5:45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Deep Blue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Weather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What’s the Q?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Pizza Pasta Pietro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8764743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Pampered Pets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6:45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Deep Blue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err="1" smtClean="0">
                              <a:latin typeface="Gill Sans MT" panose="020B0502020104020203" pitchFamily="34" charset="0"/>
                            </a:rPr>
                            <a:t>aMAZEment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6:45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5 Minute Menu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1817063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7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Safari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7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Pampered Pets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7:30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Buzzed Out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7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Budget Baker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09282091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8:15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Animal</a:t>
                          </a:r>
                          <a:r>
                            <a:rPr lang="en-GB" sz="1600" b="0" baseline="0" dirty="0" smtClean="0">
                              <a:latin typeface="Gill Sans MT" panose="020B0502020104020203" pitchFamily="34" charset="0"/>
                            </a:rPr>
                            <a:t> Antics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8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Safari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8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Guess the Noise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8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Lots of Lollies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14178911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9:15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Worldly</a:t>
                          </a:r>
                          <a:r>
                            <a:rPr lang="en-GB" sz="1600" b="0" baseline="0" dirty="0" smtClean="0">
                              <a:latin typeface="Gill Sans MT" panose="020B0502020104020203" pitchFamily="34" charset="0"/>
                            </a:rPr>
                            <a:t> Wonders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9:15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Animal Antics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9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Dance &amp; Decide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9:15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Biscuit Bites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3123039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53384175"/>
                  </p:ext>
                </p:extLst>
              </p:nvPr>
            </p:nvGraphicFramePr>
            <p:xfrm>
              <a:off x="214648" y="1318296"/>
              <a:ext cx="9504000" cy="46204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000">
                      <a:extLst>
                        <a:ext uri="{9D8B030D-6E8A-4147-A177-3AD203B41FA5}">
                          <a16:colId xmlns:a16="http://schemas.microsoft.com/office/drawing/2014/main" val="3531137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38908238"/>
                        </a:ext>
                      </a:extLst>
                    </a:gridCol>
                    <a:gridCol w="936000">
                      <a:extLst>
                        <a:ext uri="{9D8B030D-6E8A-4147-A177-3AD203B41FA5}">
                          <a16:colId xmlns:a16="http://schemas.microsoft.com/office/drawing/2014/main" val="1317248620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63520590"/>
                        </a:ext>
                      </a:extLst>
                    </a:gridCol>
                    <a:gridCol w="936000">
                      <a:extLst>
                        <a:ext uri="{9D8B030D-6E8A-4147-A177-3AD203B41FA5}">
                          <a16:colId xmlns:a16="http://schemas.microsoft.com/office/drawing/2014/main" val="2684739666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4868815"/>
                        </a:ext>
                      </a:extLst>
                    </a:gridCol>
                    <a:gridCol w="936000">
                      <a:extLst>
                        <a:ext uri="{9D8B030D-6E8A-4147-A177-3AD203B41FA5}">
                          <a16:colId xmlns:a16="http://schemas.microsoft.com/office/drawing/2014/main" val="561659960"/>
                        </a:ext>
                      </a:extLst>
                    </a:gridCol>
                    <a:gridCol w="1440000">
                      <a:extLst>
                        <a:ext uri="{9D8B030D-6E8A-4147-A177-3AD203B41FA5}">
                          <a16:colId xmlns:a16="http://schemas.microsoft.com/office/drawing/2014/main" val="107021961"/>
                        </a:ext>
                      </a:extLst>
                    </a:gridCol>
                  </a:tblGrid>
                  <a:tr h="57600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err="1" smtClean="0">
                              <a:latin typeface="Gill Sans MT" panose="020B0502020104020203" pitchFamily="34" charset="0"/>
                            </a:rPr>
                            <a:t>Nature</a:t>
                          </a:r>
                          <a:r>
                            <a:rPr lang="en-GB" sz="1600" baseline="0" dirty="0" err="1" smtClean="0">
                              <a:latin typeface="Gill Sans MT" panose="020B0502020104020203" pitchFamily="34" charset="0"/>
                            </a:rPr>
                            <a:t>Watch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100256" t="-1053" r="-200513" b="-71157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err="1" smtClean="0">
                              <a:latin typeface="Gill Sans MT" panose="020B0502020104020203" pitchFamily="34" charset="0"/>
                            </a:rPr>
                            <a:t>QuizTime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Cookery Channel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2510040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News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Puppy Playtime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Talk the Talk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Cheese Please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8620266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Weather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News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err="1" smtClean="0">
                              <a:latin typeface="Gill Sans MT" panose="020B0502020104020203" pitchFamily="34" charset="0"/>
                            </a:rPr>
                            <a:t>Quizdom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Cook with Lydia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325047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5:45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Deep Blue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Weather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What’s the Q?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Pizza Pasta Pietro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88764743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Pampered Pets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6:45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Deep Blue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err="1" smtClean="0">
                              <a:latin typeface="Gill Sans MT" panose="020B0502020104020203" pitchFamily="34" charset="0"/>
                            </a:rPr>
                            <a:t>aMAZEment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6:45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5 Minute Menu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18170638"/>
                      </a:ext>
                    </a:extLst>
                  </a:tr>
                  <a:tr h="576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7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Safari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7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Pampered Pets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7:30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Buzzed Out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7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Budget Baker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20928209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8:15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Animal</a:t>
                          </a:r>
                          <a:r>
                            <a:rPr lang="en-GB" sz="1600" b="0" baseline="0" dirty="0" smtClean="0">
                              <a:latin typeface="Gill Sans MT" panose="020B0502020104020203" pitchFamily="34" charset="0"/>
                            </a:rPr>
                            <a:t> Antics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8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Safari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8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Guess the Noise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8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Lots of Lollies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614178911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9:15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Worldly</a:t>
                          </a:r>
                          <a:r>
                            <a:rPr lang="en-GB" sz="1600" b="0" baseline="0" dirty="0" smtClean="0">
                              <a:latin typeface="Gill Sans MT" panose="020B0502020104020203" pitchFamily="34" charset="0"/>
                            </a:rPr>
                            <a:t> Wonders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9:15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Animal Antics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9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Dance &amp; Decide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0" dirty="0" smtClean="0">
                              <a:latin typeface="Gill Sans MT" panose="020B0502020104020203" pitchFamily="34" charset="0"/>
                            </a:rPr>
                            <a:t>9:15 p.m.</a:t>
                          </a:r>
                          <a:endParaRPr lang="en-GB" sz="1600" b="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 smtClean="0">
                              <a:latin typeface="Gill Sans MT" panose="020B0502020104020203" pitchFamily="34" charset="0"/>
                            </a:rPr>
                            <a:t>Biscuit Bites</a:t>
                          </a:r>
                          <a:endParaRPr lang="en-GB" sz="1600" dirty="0">
                            <a:latin typeface="Gill Sans MT" panose="020B0502020104020203" pitchFamily="34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43123039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8377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Here is Rosie’s weekly timetable from secondary school.</a:t>
            </a: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684979"/>
              </p:ext>
            </p:extLst>
          </p:nvPr>
        </p:nvGraphicFramePr>
        <p:xfrm>
          <a:off x="776438" y="2377123"/>
          <a:ext cx="8496000" cy="282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000">
                  <a:extLst>
                    <a:ext uri="{9D8B030D-6E8A-4147-A177-3AD203B41FA5}">
                      <a16:colId xmlns:a16="http://schemas.microsoft.com/office/drawing/2014/main" val="132449443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92908699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354214650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56017232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32291821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929454607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63068215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466942429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3942374228"/>
                    </a:ext>
                  </a:extLst>
                </a:gridCol>
                <a:gridCol w="972000">
                  <a:extLst>
                    <a:ext uri="{9D8B030D-6E8A-4147-A177-3AD203B41FA5}">
                      <a16:colId xmlns:a16="http://schemas.microsoft.com/office/drawing/2014/main" val="2648046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Gill Sans MT" panose="020B0502020104020203" pitchFamily="34" charset="0"/>
                        </a:rPr>
                        <a:t>Y7CMc</a:t>
                      </a:r>
                      <a:endParaRPr lang="en-GB" sz="2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Daily Assembly (09:00 – 09:15)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1</a:t>
                      </a:r>
                    </a:p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09:15 - 09:55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2</a:t>
                      </a:r>
                    </a:p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09:55 -</a:t>
                      </a:r>
                      <a:r>
                        <a:rPr lang="en-GB" sz="1400" b="1" baseline="0" dirty="0" smtClean="0">
                          <a:latin typeface="Gill Sans MT" panose="020B0502020104020203" pitchFamily="34" charset="0"/>
                        </a:rPr>
                        <a:t> 10:45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Break</a:t>
                      </a:r>
                      <a:r>
                        <a:rPr lang="en-GB" sz="1400" baseline="0" dirty="0" smtClean="0">
                          <a:latin typeface="Gill Sans MT" panose="020B0502020104020203" pitchFamily="34" charset="0"/>
                        </a:rPr>
                        <a:t> </a:t>
                      </a:r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 (10:45 – 11:05)</a:t>
                      </a:r>
                    </a:p>
                  </a:txBody>
                  <a:tcPr vert="vert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3</a:t>
                      </a:r>
                    </a:p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11:05 - 11:55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4</a:t>
                      </a:r>
                    </a:p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11:55 - 12:45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Lunchtime (12:45 – 13:45)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vert="vert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5</a:t>
                      </a:r>
                    </a:p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13:45 </a:t>
                      </a:r>
                      <a:r>
                        <a:rPr lang="en-GB" sz="1400" b="1" baseline="0" dirty="0" smtClean="0">
                          <a:latin typeface="Gill Sans MT" panose="020B0502020104020203" pitchFamily="34" charset="0"/>
                        </a:rPr>
                        <a:t> -</a:t>
                      </a:r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14:35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14:35</a:t>
                      </a:r>
                      <a:r>
                        <a:rPr lang="en-GB" sz="1400" b="1" baseline="0" dirty="0" smtClean="0">
                          <a:latin typeface="Gill Sans MT" panose="020B0502020104020203" pitchFamily="34" charset="0"/>
                        </a:rPr>
                        <a:t> - 15:25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9154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Monday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Literacy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English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Maths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I.C.T.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FFFF00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P.S.H.C.E.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Geography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00FF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9395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Tuesday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English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Art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French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Science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D.T.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3628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Wednesday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Literacy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D.T.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  <a:alpha val="3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Art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Drama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I.C.T.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Science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643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Thursday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P.E.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7030A0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Maths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R.E.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English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4"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History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P.S.H.C.E.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FF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97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Gill Sans MT" panose="020B0502020104020203" pitchFamily="34" charset="0"/>
                        </a:rPr>
                        <a:t>Friday</a:t>
                      </a:r>
                      <a:endParaRPr lang="en-GB" sz="1400" b="1" dirty="0">
                        <a:latin typeface="Gill Sans MT" panose="020B0502020104020203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Literacy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2"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Maths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1"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Art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Science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92D050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Gill Sans MT" panose="020B0502020104020203" pitchFamily="34" charset="0"/>
                        </a:rPr>
                        <a:t>P.E.</a:t>
                      </a:r>
                      <a:endParaRPr lang="en-GB" sz="1400" dirty="0">
                        <a:latin typeface="Gill Sans MT" panose="020B0502020104020203" pitchFamily="34" charset="0"/>
                      </a:endParaRPr>
                    </a:p>
                  </a:txBody>
                  <a:tcPr anchor="ctr">
                    <a:solidFill>
                      <a:srgbClr val="7030A0">
                        <a:alpha val="3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latin typeface="Bariol Regular" panose="02000506040000020003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6341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12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graph shows the number of cars sold by two different companies.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874006"/>
              </p:ext>
            </p:extLst>
          </p:nvPr>
        </p:nvGraphicFramePr>
        <p:xfrm>
          <a:off x="2684883" y="2080069"/>
          <a:ext cx="4679109" cy="315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963543965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51043785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188782479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706256931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810998029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2070863780"/>
                    </a:ext>
                  </a:extLst>
                </a:gridCol>
                <a:gridCol w="302549">
                  <a:extLst>
                    <a:ext uri="{9D8B030D-6E8A-4147-A177-3AD203B41FA5}">
                      <a16:colId xmlns:a16="http://schemas.microsoft.com/office/drawing/2014/main" val="28478724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34963452"/>
                    </a:ext>
                  </a:extLst>
                </a:gridCol>
              </a:tblGrid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4791104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63986537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8477302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99981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9904410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0717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9775068"/>
                  </a:ext>
                </a:extLst>
              </a:tr>
              <a:tr h="3672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001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7917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97436" y="4791844"/>
            <a:ext cx="364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34818" y="4097894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1,000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34818" y="3356072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2,000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34818" y="2626950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3,000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671438" y="3553795"/>
            <a:ext cx="807625" cy="732243"/>
          </a:xfrm>
          <a:prstGeom prst="line">
            <a:avLst/>
          </a:prstGeom>
          <a:ln w="28575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1163" y="5491716"/>
            <a:ext cx="3960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Month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440529" y="3370720"/>
            <a:ext cx="2950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Cars sold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4" name="Plus 13"/>
          <p:cNvSpPr/>
          <p:nvPr/>
        </p:nvSpPr>
        <p:spPr>
          <a:xfrm>
            <a:off x="3596421" y="4194315"/>
            <a:ext cx="183445" cy="183445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46480" y="4458381"/>
            <a:ext cx="6959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500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34818" y="3729262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1,500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34818" y="2987440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2,500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34818" y="2258318"/>
            <a:ext cx="7076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 smtClean="0">
                <a:latin typeface="Gill Sans MT" panose="020B0502020104020203" pitchFamily="34" charset="0"/>
              </a:rPr>
              <a:t>3,500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06601" y="5176329"/>
            <a:ext cx="763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Jan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85881" y="5176329"/>
            <a:ext cx="786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Feb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679149" y="5176329"/>
            <a:ext cx="778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Apr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88439" y="5176329"/>
            <a:ext cx="763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Mar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490121" y="3175478"/>
            <a:ext cx="779861" cy="365549"/>
          </a:xfrm>
          <a:prstGeom prst="line">
            <a:avLst/>
          </a:prstGeom>
          <a:ln w="28575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279087" y="2810702"/>
            <a:ext cx="776302" cy="365727"/>
          </a:xfrm>
          <a:prstGeom prst="line">
            <a:avLst/>
          </a:prstGeom>
          <a:ln w="28575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57064" y="2804858"/>
            <a:ext cx="794900" cy="748937"/>
          </a:xfrm>
          <a:prstGeom prst="line">
            <a:avLst/>
          </a:prstGeom>
          <a:ln w="28575">
            <a:solidFill>
              <a:schemeClr val="accent5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660703" y="3918762"/>
            <a:ext cx="818360" cy="367275"/>
          </a:xfrm>
          <a:prstGeom prst="line">
            <a:avLst/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473293" y="3541027"/>
            <a:ext cx="796689" cy="736138"/>
          </a:xfrm>
          <a:prstGeom prst="line">
            <a:avLst/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259287" y="3549809"/>
            <a:ext cx="804005" cy="726671"/>
          </a:xfrm>
          <a:prstGeom prst="line">
            <a:avLst/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068499" y="3918762"/>
            <a:ext cx="783465" cy="347154"/>
          </a:xfrm>
          <a:prstGeom prst="line">
            <a:avLst/>
          </a:prstGeom>
          <a:ln w="28575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lus 29"/>
          <p:cNvSpPr/>
          <p:nvPr/>
        </p:nvSpPr>
        <p:spPr>
          <a:xfrm>
            <a:off x="4387912" y="3462072"/>
            <a:ext cx="183445" cy="183445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1" name="Plus 30"/>
          <p:cNvSpPr/>
          <p:nvPr/>
        </p:nvSpPr>
        <p:spPr>
          <a:xfrm>
            <a:off x="5185689" y="3090550"/>
            <a:ext cx="183445" cy="183445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2" name="Plus 31"/>
          <p:cNvSpPr/>
          <p:nvPr/>
        </p:nvSpPr>
        <p:spPr>
          <a:xfrm>
            <a:off x="5963666" y="2727742"/>
            <a:ext cx="183445" cy="183445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3" name="Plus 32"/>
          <p:cNvSpPr/>
          <p:nvPr/>
        </p:nvSpPr>
        <p:spPr>
          <a:xfrm>
            <a:off x="6761917" y="3462071"/>
            <a:ext cx="183445" cy="183445"/>
          </a:xfrm>
          <a:prstGeom prst="mathPlu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4" name="Plus 33"/>
          <p:cNvSpPr/>
          <p:nvPr/>
        </p:nvSpPr>
        <p:spPr>
          <a:xfrm>
            <a:off x="3596421" y="3828148"/>
            <a:ext cx="183445" cy="183445"/>
          </a:xfrm>
          <a:prstGeom prst="mathPlus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5" name="Plus 34"/>
          <p:cNvSpPr/>
          <p:nvPr/>
        </p:nvSpPr>
        <p:spPr>
          <a:xfrm>
            <a:off x="4381570" y="4192189"/>
            <a:ext cx="183445" cy="183445"/>
          </a:xfrm>
          <a:prstGeom prst="mathPlus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6" name="Plus 35"/>
          <p:cNvSpPr/>
          <p:nvPr/>
        </p:nvSpPr>
        <p:spPr>
          <a:xfrm>
            <a:off x="5179934" y="3457401"/>
            <a:ext cx="183445" cy="183445"/>
          </a:xfrm>
          <a:prstGeom prst="mathPlus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7" name="Plus 36"/>
          <p:cNvSpPr/>
          <p:nvPr/>
        </p:nvSpPr>
        <p:spPr>
          <a:xfrm>
            <a:off x="5962334" y="4174193"/>
            <a:ext cx="183445" cy="183445"/>
          </a:xfrm>
          <a:prstGeom prst="mathPlus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62614" y="5176329"/>
            <a:ext cx="778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May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39" name="Plus 38"/>
          <p:cNvSpPr/>
          <p:nvPr/>
        </p:nvSpPr>
        <p:spPr>
          <a:xfrm>
            <a:off x="6760241" y="3830404"/>
            <a:ext cx="183445" cy="183445"/>
          </a:xfrm>
          <a:prstGeom prst="mathPlus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2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443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US" sz="4000" b="1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 or False</a:t>
            </a:r>
            <a:r>
              <a:rPr lang="en-US" sz="4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5000"/>
              </a:lnSpc>
              <a:defRPr/>
            </a:pPr>
            <a:endParaRPr lang="en-US" sz="4000" b="1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Rosie has 2 hours and 20 minutes of PE in a week.</a:t>
            </a: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Rosie has 130 minutes of literacy in a week.</a:t>
            </a: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Rosie does Art for the same length of time as Maths each week. </a:t>
            </a:r>
          </a:p>
          <a:p>
            <a:pPr marL="285750" lvl="0" indent="-28575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Rosie does Art for the same length of time as English each week.</a:t>
            </a:r>
          </a:p>
        </p:txBody>
      </p:sp>
    </p:spTree>
    <p:extLst>
      <p:ext uri="{BB962C8B-B14F-4D97-AF65-F5344CB8AC3E}">
        <p14:creationId xmlns:p14="http://schemas.microsoft.com/office/powerpoint/2010/main" val="168048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lvl="0" indent="-8890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more cars did Ace Motors sell than Briggs in April?</a:t>
            </a:r>
          </a:p>
          <a:p>
            <a:pPr marL="88900" lvl="0" indent="-8890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January to March, how many cars did each company sell? Who sold more? How many more did they sell?</a:t>
            </a:r>
          </a:p>
          <a:p>
            <a:pPr marL="88900" lvl="0" indent="-88900">
              <a:lnSpc>
                <a:spcPct val="115000"/>
              </a:lnSpc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Crooks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Motors sold 250 more cars than Briggs each month. </a:t>
            </a: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Plot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Crooks Motors’ sales on the graph.</a:t>
            </a:r>
          </a:p>
        </p:txBody>
      </p:sp>
    </p:spTree>
    <p:extLst>
      <p:ext uri="{BB962C8B-B14F-4D97-AF65-F5344CB8AC3E}">
        <p14:creationId xmlns:p14="http://schemas.microsoft.com/office/powerpoint/2010/main" val="258239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  <a:latin typeface="Gill Sans MT" panose="020B0502020104020203" pitchFamily="34" charset="0"/>
              </a:rPr>
              <a:t>Match the graph to the activity.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927605" y="1351393"/>
            <a:ext cx="2947374" cy="1587748"/>
          </a:xfrm>
          <a:prstGeom prst="roundRect">
            <a:avLst/>
          </a:prstGeom>
          <a:solidFill>
            <a:schemeClr val="accent6">
              <a:alpha val="2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A car travels at constant speed on the motorway.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927605" y="3030414"/>
            <a:ext cx="2947374" cy="1587748"/>
          </a:xfrm>
          <a:prstGeom prst="roundRect">
            <a:avLst/>
          </a:prstGeom>
          <a:solidFill>
            <a:schemeClr val="accent6">
              <a:alpha val="2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A car is parked outside a house.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927605" y="4690885"/>
            <a:ext cx="2947374" cy="1587748"/>
          </a:xfrm>
          <a:prstGeom prst="roundRect">
            <a:avLst/>
          </a:prstGeom>
          <a:solidFill>
            <a:schemeClr val="accent6">
              <a:alpha val="20000"/>
            </a:schemeClr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A car drives to the end of the road and back.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965651" y="1797435"/>
            <a:ext cx="163543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017236" y="3487237"/>
            <a:ext cx="797843" cy="108841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 flipV="1">
            <a:off x="2797572" y="3487237"/>
            <a:ext cx="699144" cy="10998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988116" y="4814026"/>
            <a:ext cx="1446172" cy="15209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234493" y="1200640"/>
            <a:ext cx="2366588" cy="1973549"/>
            <a:chOff x="482018" y="1328970"/>
            <a:chExt cx="2536304" cy="2115079"/>
          </a:xfrm>
        </p:grpSpPr>
        <p:grpSp>
          <p:nvGrpSpPr>
            <p:cNvPr id="17" name="Group 16"/>
            <p:cNvGrpSpPr/>
            <p:nvPr/>
          </p:nvGrpSpPr>
          <p:grpSpPr>
            <a:xfrm>
              <a:off x="1265609" y="1328970"/>
              <a:ext cx="1752713" cy="1752713"/>
              <a:chOff x="1214650" y="1538404"/>
              <a:chExt cx="1251007" cy="1251007"/>
            </a:xfrm>
          </p:grpSpPr>
          <p:cxnSp>
            <p:nvCxnSpPr>
              <p:cNvPr id="15" name="Straight Arrow Connector 14"/>
              <p:cNvCxnSpPr/>
              <p:nvPr/>
            </p:nvCxnSpPr>
            <p:spPr>
              <a:xfrm flipV="1">
                <a:off x="1214650" y="1538404"/>
                <a:ext cx="0" cy="125100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 rot="5400000" flipV="1">
                <a:off x="1840154" y="2146449"/>
                <a:ext cx="0" cy="125100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1384102" y="3015246"/>
              <a:ext cx="1446663" cy="428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Gill Sans MT" panose="020B0502020104020203" pitchFamily="34" charset="0"/>
                </a:rPr>
                <a:t>Time</a:t>
              </a:r>
              <a:endParaRPr lang="en-GB" sz="2000" dirty="0">
                <a:latin typeface="Gill Sans MT" panose="020B0502020104020203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-34650" y="1846990"/>
              <a:ext cx="1791987" cy="758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Gill Sans MT" panose="020B0502020104020203" pitchFamily="34" charset="0"/>
                </a:rPr>
                <a:t>Distance from start</a:t>
              </a:r>
              <a:endParaRPr lang="en-GB" sz="2000" dirty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42704" y="2963041"/>
            <a:ext cx="2366590" cy="1958050"/>
            <a:chOff x="482016" y="1328970"/>
            <a:chExt cx="2536306" cy="2098469"/>
          </a:xfrm>
        </p:grpSpPr>
        <p:grpSp>
          <p:nvGrpSpPr>
            <p:cNvPr id="28" name="Group 27"/>
            <p:cNvGrpSpPr/>
            <p:nvPr/>
          </p:nvGrpSpPr>
          <p:grpSpPr>
            <a:xfrm>
              <a:off x="1265609" y="1328970"/>
              <a:ext cx="1752713" cy="1752713"/>
              <a:chOff x="1214650" y="1538404"/>
              <a:chExt cx="1251007" cy="1251007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 flipV="1">
                <a:off x="1214650" y="1538404"/>
                <a:ext cx="0" cy="125100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 rot="5400000" flipV="1">
                <a:off x="1840154" y="2146449"/>
                <a:ext cx="0" cy="125100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1384103" y="2998636"/>
              <a:ext cx="1446663" cy="428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Gill Sans MT" panose="020B0502020104020203" pitchFamily="34" charset="0"/>
                </a:rPr>
                <a:t>Time</a:t>
              </a:r>
              <a:endParaRPr lang="en-GB" sz="2000" dirty="0">
                <a:latin typeface="Gill Sans MT" panose="020B0502020104020203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 rot="16200000">
              <a:off x="-34652" y="1846990"/>
              <a:ext cx="1791987" cy="758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Gill Sans MT" panose="020B0502020104020203" pitchFamily="34" charset="0"/>
                </a:rPr>
                <a:t>Distance from start</a:t>
              </a:r>
              <a:endParaRPr lang="en-GB" sz="2000" dirty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242703" y="4706830"/>
            <a:ext cx="2366590" cy="1973549"/>
            <a:chOff x="482016" y="1328970"/>
            <a:chExt cx="2536306" cy="2115079"/>
          </a:xfrm>
        </p:grpSpPr>
        <p:grpSp>
          <p:nvGrpSpPr>
            <p:cNvPr id="34" name="Group 33"/>
            <p:cNvGrpSpPr/>
            <p:nvPr/>
          </p:nvGrpSpPr>
          <p:grpSpPr>
            <a:xfrm>
              <a:off x="1265609" y="1328970"/>
              <a:ext cx="1752713" cy="1752713"/>
              <a:chOff x="1214650" y="1538404"/>
              <a:chExt cx="1251007" cy="1251007"/>
            </a:xfrm>
          </p:grpSpPr>
          <p:cxnSp>
            <p:nvCxnSpPr>
              <p:cNvPr id="37" name="Straight Arrow Connector 36"/>
              <p:cNvCxnSpPr/>
              <p:nvPr/>
            </p:nvCxnSpPr>
            <p:spPr>
              <a:xfrm flipV="1">
                <a:off x="1214650" y="1538404"/>
                <a:ext cx="0" cy="125100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 rot="5400000" flipV="1">
                <a:off x="1840154" y="2146449"/>
                <a:ext cx="0" cy="1251007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Box 34"/>
            <p:cNvSpPr txBox="1"/>
            <p:nvPr/>
          </p:nvSpPr>
          <p:spPr>
            <a:xfrm>
              <a:off x="1384103" y="3015246"/>
              <a:ext cx="1446663" cy="428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Gill Sans MT" panose="020B0502020104020203" pitchFamily="34" charset="0"/>
                </a:rPr>
                <a:t>Time</a:t>
              </a:r>
              <a:endParaRPr lang="en-GB" sz="2000" dirty="0">
                <a:latin typeface="Gill Sans MT" panose="020B0502020104020203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 rot="16200000">
              <a:off x="-34652" y="1846990"/>
              <a:ext cx="1791987" cy="7586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Gill Sans MT" panose="020B0502020104020203" pitchFamily="34" charset="0"/>
                </a:rPr>
                <a:t>Distance from start</a:t>
              </a:r>
              <a:endParaRPr lang="en-GB" sz="2000" dirty="0"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462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Encourage the children to collect their own data and present it as a line graph. </a:t>
            </a: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As </a:t>
            </a: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this objective is taken from the science curriculum, it would be a good idea to link it to investigations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.</a:t>
            </a:r>
          </a:p>
          <a:p>
            <a:pPr lvl="0">
              <a:defRPr/>
            </a:pP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 </a:t>
            </a: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Possible investigations could be:</a:t>
            </a: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•	Measuring shadows over time</a:t>
            </a: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•	Melting and dissolving substances</a:t>
            </a: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•	Plant growth</a:t>
            </a:r>
          </a:p>
        </p:txBody>
      </p:sp>
    </p:spTree>
    <p:extLst>
      <p:ext uri="{BB962C8B-B14F-4D97-AF65-F5344CB8AC3E}">
        <p14:creationId xmlns:p14="http://schemas.microsoft.com/office/powerpoint/2010/main" val="247636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Here is a table of data. </a:t>
            </a: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 smtClean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Which intervals would be the most appropriate for the vertical axis of the line graph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</a:rPr>
              <a:t>?</a:t>
            </a:r>
          </a:p>
          <a:p>
            <a:pPr lvl="0"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</a:endParaRPr>
          </a:p>
          <a:p>
            <a:pPr lvl="0"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</a:rPr>
              <a:t>Explain your answer.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349924"/>
              </p:ext>
            </p:extLst>
          </p:nvPr>
        </p:nvGraphicFramePr>
        <p:xfrm>
          <a:off x="1046566" y="1594421"/>
          <a:ext cx="7899264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644">
                  <a:extLst>
                    <a:ext uri="{9D8B030D-6E8A-4147-A177-3AD203B41FA5}">
                      <a16:colId xmlns:a16="http://schemas.microsoft.com/office/drawing/2014/main" val="1149614506"/>
                    </a:ext>
                  </a:extLst>
                </a:gridCol>
                <a:gridCol w="1259124">
                  <a:extLst>
                    <a:ext uri="{9D8B030D-6E8A-4147-A177-3AD203B41FA5}">
                      <a16:colId xmlns:a16="http://schemas.microsoft.com/office/drawing/2014/main" val="716883736"/>
                    </a:ext>
                  </a:extLst>
                </a:gridCol>
                <a:gridCol w="1259124">
                  <a:extLst>
                    <a:ext uri="{9D8B030D-6E8A-4147-A177-3AD203B41FA5}">
                      <a16:colId xmlns:a16="http://schemas.microsoft.com/office/drawing/2014/main" val="2465576071"/>
                    </a:ext>
                  </a:extLst>
                </a:gridCol>
                <a:gridCol w="1259124">
                  <a:extLst>
                    <a:ext uri="{9D8B030D-6E8A-4147-A177-3AD203B41FA5}">
                      <a16:colId xmlns:a16="http://schemas.microsoft.com/office/drawing/2014/main" val="3087269704"/>
                    </a:ext>
                  </a:extLst>
                </a:gridCol>
                <a:gridCol w="1259124">
                  <a:extLst>
                    <a:ext uri="{9D8B030D-6E8A-4147-A177-3AD203B41FA5}">
                      <a16:colId xmlns:a16="http://schemas.microsoft.com/office/drawing/2014/main" val="1488532879"/>
                    </a:ext>
                  </a:extLst>
                </a:gridCol>
                <a:gridCol w="1259124">
                  <a:extLst>
                    <a:ext uri="{9D8B030D-6E8A-4147-A177-3AD203B41FA5}">
                      <a16:colId xmlns:a16="http://schemas.microsoft.com/office/drawing/2014/main" val="3082600946"/>
                    </a:ext>
                  </a:extLst>
                </a:gridCol>
              </a:tblGrid>
              <a:tr h="721624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Time (min)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15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30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45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60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75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679558"/>
                  </a:ext>
                </a:extLst>
              </a:tr>
              <a:tr h="721624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Distance (km)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25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46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67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72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98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098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21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Rosie has used the data in the table to plot the line graph. 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mistakes has Rosie made</a:t>
            </a:r>
            <a:r>
              <a:rPr lang="en-US" sz="2800" dirty="0" smtClean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5000"/>
              </a:lnSpc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you draw the line graph correctly?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0309"/>
              </p:ext>
            </p:extLst>
          </p:nvPr>
        </p:nvGraphicFramePr>
        <p:xfrm>
          <a:off x="525735" y="2210951"/>
          <a:ext cx="8997405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144">
                  <a:extLst>
                    <a:ext uri="{9D8B030D-6E8A-4147-A177-3AD203B41FA5}">
                      <a16:colId xmlns:a16="http://schemas.microsoft.com/office/drawing/2014/main" val="1149614506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716883736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2465576071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3087269704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1488532879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3082600946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2853429398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3828906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Time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11:00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11:20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11:40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12:00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12:20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12:40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13:00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679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Height above ground (m)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180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150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200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210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098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4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099514"/>
              </p:ext>
            </p:extLst>
          </p:nvPr>
        </p:nvGraphicFramePr>
        <p:xfrm>
          <a:off x="525735" y="4985148"/>
          <a:ext cx="8997405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144">
                  <a:extLst>
                    <a:ext uri="{9D8B030D-6E8A-4147-A177-3AD203B41FA5}">
                      <a16:colId xmlns:a16="http://schemas.microsoft.com/office/drawing/2014/main" val="1149614506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716883736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2465576071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3087269704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1488532879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3082600946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2853429398"/>
                    </a:ext>
                  </a:extLst>
                </a:gridCol>
                <a:gridCol w="965323">
                  <a:extLst>
                    <a:ext uri="{9D8B030D-6E8A-4147-A177-3AD203B41FA5}">
                      <a16:colId xmlns:a16="http://schemas.microsoft.com/office/drawing/2014/main" val="3828906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Time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11:00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11:20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11:40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12:00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12:20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12:40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13:00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679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Height above ground (m)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180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150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200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210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120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 smtClean="0">
                          <a:solidFill>
                            <a:schemeClr val="tx1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  <a:endParaRPr lang="en-GB" sz="2800" b="0" dirty="0">
                        <a:solidFill>
                          <a:schemeClr val="tx1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 marL="45720" marR="4572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09809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28470"/>
              </p:ext>
            </p:extLst>
          </p:nvPr>
        </p:nvGraphicFramePr>
        <p:xfrm>
          <a:off x="3084140" y="903027"/>
          <a:ext cx="4656840" cy="331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96354396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51043785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88782479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70625693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81099802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7086378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34232756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9722229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84787243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3496345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0607756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84773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29998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990441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071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977506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50014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>
                        <a:latin typeface="Bariol Regular" panose="0200050604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6791702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96693" y="3830477"/>
            <a:ext cx="364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0455" y="2892287"/>
            <a:ext cx="472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ill Sans MT" panose="020B0502020104020203" pitchFamily="34" charset="0"/>
              </a:rPr>
              <a:t>8</a:t>
            </a:r>
            <a:r>
              <a:rPr lang="en-GB" sz="1600" dirty="0" smtClean="0">
                <a:latin typeface="Gill Sans MT" panose="020B0502020104020203" pitchFamily="34" charset="0"/>
              </a:rPr>
              <a:t>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93835" y="1958907"/>
            <a:ext cx="569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160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3835" y="1025527"/>
            <a:ext cx="575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240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0420" y="4385439"/>
            <a:ext cx="405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Time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1225835" y="2471548"/>
            <a:ext cx="2647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Gill Sans MT" panose="020B0502020104020203" pitchFamily="34" charset="0"/>
              </a:rPr>
              <a:t>Height above ground (m)</a:t>
            </a:r>
            <a:endParaRPr lang="en-GB" dirty="0">
              <a:latin typeface="Gill Sans MT" panose="020B05020201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92557" y="4122850"/>
            <a:ext cx="763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11:20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6796" y="4122850"/>
            <a:ext cx="778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13:00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67972" y="4122850"/>
            <a:ext cx="664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12:20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4393" y="3358975"/>
            <a:ext cx="4647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ill Sans MT" panose="020B0502020104020203" pitchFamily="34" charset="0"/>
              </a:rPr>
              <a:t>4</a:t>
            </a:r>
            <a:r>
              <a:rPr lang="en-GB" sz="1600" dirty="0" smtClean="0">
                <a:latin typeface="Gill Sans MT" panose="020B0502020104020203" pitchFamily="34" charset="0"/>
              </a:rPr>
              <a:t>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3835" y="2425597"/>
            <a:ext cx="576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120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93835" y="1492217"/>
            <a:ext cx="576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200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40458" y="4122850"/>
            <a:ext cx="664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11:00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43512" y="4122850"/>
            <a:ext cx="6844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11:40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42580" y="4122850"/>
            <a:ext cx="808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12:40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15873" y="4122850"/>
            <a:ext cx="664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Gill Sans MT" panose="020B0502020104020203" pitchFamily="34" charset="0"/>
              </a:rPr>
              <a:t>12:00</a:t>
            </a:r>
            <a:endParaRPr lang="en-GB" sz="1600" dirty="0">
              <a:latin typeface="Gill Sans MT" panose="020B0502020104020203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3872573" y="1881826"/>
            <a:ext cx="588815" cy="2113764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452462" y="1894189"/>
            <a:ext cx="560723" cy="531408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013185" y="1661494"/>
            <a:ext cx="579889" cy="748120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581785" y="1668668"/>
            <a:ext cx="568458" cy="926206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lus 26"/>
          <p:cNvSpPr/>
          <p:nvPr/>
        </p:nvSpPr>
        <p:spPr>
          <a:xfrm>
            <a:off x="4931537" y="2308545"/>
            <a:ext cx="183445" cy="183445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28" name="Plus 27"/>
          <p:cNvSpPr/>
          <p:nvPr/>
        </p:nvSpPr>
        <p:spPr>
          <a:xfrm>
            <a:off x="5503873" y="1576945"/>
            <a:ext cx="183445" cy="183445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6165860" y="1492217"/>
            <a:ext cx="568638" cy="1102321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6734498" y="1499391"/>
            <a:ext cx="591648" cy="2496199"/>
          </a:xfrm>
          <a:prstGeom prst="line">
            <a:avLst/>
          </a:prstGeom>
          <a:ln w="28575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Plus 30"/>
          <p:cNvSpPr/>
          <p:nvPr/>
        </p:nvSpPr>
        <p:spPr>
          <a:xfrm>
            <a:off x="4357980" y="1830771"/>
            <a:ext cx="183445" cy="183445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2" name="Plus 31"/>
          <p:cNvSpPr/>
          <p:nvPr/>
        </p:nvSpPr>
        <p:spPr>
          <a:xfrm>
            <a:off x="6079679" y="2502366"/>
            <a:ext cx="183445" cy="183445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3" name="Plus 32"/>
          <p:cNvSpPr/>
          <p:nvPr/>
        </p:nvSpPr>
        <p:spPr>
          <a:xfrm>
            <a:off x="6648317" y="1408384"/>
            <a:ext cx="183445" cy="183445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4" name="Plus 33"/>
          <p:cNvSpPr/>
          <p:nvPr/>
        </p:nvSpPr>
        <p:spPr>
          <a:xfrm>
            <a:off x="7228882" y="3901110"/>
            <a:ext cx="183445" cy="183445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  <p:sp>
        <p:nvSpPr>
          <p:cNvPr id="35" name="Plus 34"/>
          <p:cNvSpPr/>
          <p:nvPr/>
        </p:nvSpPr>
        <p:spPr>
          <a:xfrm>
            <a:off x="3776067" y="3902573"/>
            <a:ext cx="183445" cy="183445"/>
          </a:xfrm>
          <a:prstGeom prst="mathPlus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9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BAC8EC-B437-49E7-9790-CFA1DD0E61BE}" type="slidenum">
              <a:rPr kumimoji="0" lang="en-GB" sz="14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9551" y="736900"/>
            <a:ext cx="8056280" cy="6402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Carry out your own exercise experiment and record your heart rate on a graph like the one shown in the section above. How does it compare?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you make a set of questions for a friend to answer about your graph?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endParaRPr lang="en-US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you put the information into a table?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defRPr/>
            </a:pPr>
            <a:endParaRPr lang="en-GB" sz="2800" dirty="0">
              <a:solidFill>
                <a:prstClr val="black"/>
              </a:solidFill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824" y="2203458"/>
            <a:ext cx="1806075" cy="2227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5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BBA110A-F0D6-4815-A530-12842E058620}" vid="{DBCC5AE0-762A-486A-A91B-EF3AE4503DE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6" ma:contentTypeDescription="Create a new document." ma:contentTypeScope="" ma:versionID="2245d72f9f22c961ac9c11b4021a29a4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c713bd9f538da43dbf4536b41f92027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9A85AF-D0F0-4964-95F2-C3766E3548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4A12B6-53FC-4652-B09C-9D089BA126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33C0BC-C241-46AF-963C-CBDED36083B0}">
  <ds:schemaRefs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522d4c35-b548-4432-90ae-af4376e1c4b4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1790</TotalTime>
  <Words>1234</Words>
  <Application>Microsoft Office PowerPoint</Application>
  <PresentationFormat>A4 Paper (210x297 mm)</PresentationFormat>
  <Paragraphs>507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Bariol Regular</vt:lpstr>
      <vt:lpstr>Calibri</vt:lpstr>
      <vt:lpstr>Calibri Light</vt:lpstr>
      <vt:lpstr>Cambria Math</vt:lpstr>
      <vt:lpstr>Gill Sans MT</vt:lpstr>
      <vt:lpstr>Times New Roman</vt:lpstr>
      <vt:lpstr>Custom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Brown</dc:creator>
  <cp:lastModifiedBy>James Clegg</cp:lastModifiedBy>
  <cp:revision>71</cp:revision>
  <dcterms:created xsi:type="dcterms:W3CDTF">2019-02-04T08:17:32Z</dcterms:created>
  <dcterms:modified xsi:type="dcterms:W3CDTF">2019-09-11T10:59:28Z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