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0"/>
  </p:notesMasterIdLst>
  <p:handoutMasterIdLst>
    <p:handoutMasterId r:id="rId21"/>
  </p:handoutMasterIdLst>
  <p:sldIdLst>
    <p:sldId id="275" r:id="rId2"/>
    <p:sldId id="276" r:id="rId3"/>
    <p:sldId id="278" r:id="rId4"/>
    <p:sldId id="289" r:id="rId5"/>
    <p:sldId id="279" r:id="rId6"/>
    <p:sldId id="290" r:id="rId7"/>
    <p:sldId id="291" r:id="rId8"/>
    <p:sldId id="292" r:id="rId9"/>
    <p:sldId id="294" r:id="rId10"/>
    <p:sldId id="293" r:id="rId11"/>
    <p:sldId id="282" r:id="rId12"/>
    <p:sldId id="284" r:id="rId13"/>
    <p:sldId id="295" r:id="rId14"/>
    <p:sldId id="296" r:id="rId15"/>
    <p:sldId id="297" r:id="rId16"/>
    <p:sldId id="288" r:id="rId17"/>
    <p:sldId id="277" r:id="rId18"/>
    <p:sldId id="286" r:id="rId19"/>
  </p:sldIdLst>
  <p:sldSz cx="9144000" cy="6858000" type="screen4x3"/>
  <p:notesSz cx="6858000" cy="9144000"/>
  <p:embeddedFontLst>
    <p:embeddedFont>
      <p:font typeface="Tuffy" panose="020B0603060100000000" pitchFamily="34" charset="0"/>
      <p:regular r:id="rId22"/>
      <p:bold r:id="rId23"/>
      <p:italic r:id="rId24"/>
      <p:boldItalic r:id="rId25"/>
    </p:embeddedFont>
    <p:embeddedFont>
      <p:font typeface="Tuffy-TTF" panose="020B0603060100000000" pitchFamily="34" charset="0"/>
      <p:regular r:id="rId26"/>
      <p:bold r:id="rId27"/>
      <p:italic r:id="rId28"/>
      <p:boldItalic r:id="rId29"/>
    </p:embeddedFont>
    <p:embeddedFont>
      <p:font typeface="Calibri" panose="020F0502020204030204" pitchFamily="34" charset="0"/>
      <p:regular r:id="rId30"/>
      <p:bold r:id="rId31"/>
      <p:italic r:id="rId32"/>
      <p:boldItalic r:id="rId33"/>
    </p:embeddedFont>
    <p:embeddedFont>
      <p:font typeface="Twinkl" pitchFamily="2" charset="0"/>
      <p:regular r:id="rId34"/>
      <p:bold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57" userDrawn="1">
          <p15:clr>
            <a:srgbClr val="A4A3A4"/>
          </p15:clr>
        </p15:guide>
        <p15:guide id="4" pos="340" userDrawn="1">
          <p15:clr>
            <a:srgbClr val="A4A3A4"/>
          </p15:clr>
        </p15:guide>
        <p15:guide id="5" orient="horz" pos="3929" userDrawn="1">
          <p15:clr>
            <a:srgbClr val="A4A3A4"/>
          </p15:clr>
        </p15:guide>
        <p15:guide id="6" pos="5420" userDrawn="1">
          <p15:clr>
            <a:srgbClr val="A4A3A4"/>
          </p15:clr>
        </p15:guide>
        <p15:guide id="7" orient="horz" pos="332" userDrawn="1">
          <p15:clr>
            <a:srgbClr val="A4A3A4"/>
          </p15:clr>
        </p15:guide>
        <p15:guide id="8" pos="476" userDrawn="1">
          <p15:clr>
            <a:srgbClr val="A4A3A4"/>
          </p15:clr>
        </p15:guide>
        <p15:guide id="9" orient="horz" pos="472" userDrawn="1">
          <p15:clr>
            <a:srgbClr val="A4A3A4"/>
          </p15:clr>
        </p15:guide>
        <p15:guide id="10" orient="horz" pos="3816" userDrawn="1">
          <p15:clr>
            <a:srgbClr val="A4A3A4"/>
          </p15:clr>
        </p15:guide>
        <p15:guide id="11" pos="5284" userDrawn="1">
          <p15:clr>
            <a:srgbClr val="A4A3A4"/>
          </p15:clr>
        </p15:guide>
        <p15:guide id="12" orient="horz" pos="356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229DAE"/>
    <a:srgbClr val="87BD31"/>
    <a:srgbClr val="42DAD3"/>
    <a:srgbClr val="0079C3"/>
    <a:srgbClr val="FFE76D"/>
    <a:srgbClr val="072F54"/>
    <a:srgbClr val="003464"/>
    <a:srgbClr val="004382"/>
    <a:srgbClr val="0052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16" autoAdjust="0"/>
    <p:restoredTop sz="94660"/>
  </p:normalViewPr>
  <p:slideViewPr>
    <p:cSldViewPr snapToGrid="0" showGuides="1">
      <p:cViewPr varScale="1">
        <p:scale>
          <a:sx n="112" d="100"/>
          <a:sy n="112" d="100"/>
        </p:scale>
        <p:origin x="1542" y="102"/>
      </p:cViewPr>
      <p:guideLst>
        <p:guide orient="horz" pos="2160"/>
        <p:guide pos="2857"/>
        <p:guide pos="340"/>
        <p:guide orient="horz" pos="3929"/>
        <p:guide pos="5420"/>
        <p:guide orient="horz" pos="332"/>
        <p:guide pos="476"/>
        <p:guide orient="horz" pos="472"/>
        <p:guide orient="horz" pos="3816"/>
        <p:guide pos="5284"/>
        <p:guide orient="horz" pos="3566"/>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36687116176818"/>
          <c:y val="5.760208678527224E-2"/>
          <c:w val="0.78894449344534867"/>
          <c:h val="0.81259346300807411"/>
        </c:manualLayout>
      </c:layout>
      <c:scatterChart>
        <c:scatterStyle val="lineMarker"/>
        <c:varyColors val="0"/>
        <c:ser>
          <c:idx val="0"/>
          <c:order val="0"/>
          <c:spPr>
            <a:ln w="19050" cap="rnd">
              <a:solidFill>
                <a:srgbClr val="00B050"/>
              </a:solidFill>
              <a:prstDash val="dash"/>
              <a:round/>
            </a:ln>
            <a:effectLst/>
          </c:spPr>
          <c:marker>
            <c:symbol val="circle"/>
            <c:size val="5"/>
            <c:spPr>
              <a:solidFill>
                <a:srgbClr val="00B050"/>
              </a:solidFill>
              <a:ln w="9525">
                <a:noFill/>
              </a:ln>
              <a:effectLst/>
            </c:spPr>
          </c:marker>
          <c:xVal>
            <c:numRef>
              <c:f>'Sunflower Height 1'!$B$5:$B$12</c:f>
              <c:numCache>
                <c:formatCode>General</c:formatCode>
                <c:ptCount val="8"/>
                <c:pt idx="1">
                  <c:v>1</c:v>
                </c:pt>
                <c:pt idx="2">
                  <c:v>2</c:v>
                </c:pt>
                <c:pt idx="3">
                  <c:v>3</c:v>
                </c:pt>
                <c:pt idx="4">
                  <c:v>4</c:v>
                </c:pt>
                <c:pt idx="5">
                  <c:v>5</c:v>
                </c:pt>
                <c:pt idx="6">
                  <c:v>6</c:v>
                </c:pt>
                <c:pt idx="7">
                  <c:v>7</c:v>
                </c:pt>
              </c:numCache>
            </c:numRef>
          </c:xVal>
          <c:yVal>
            <c:numRef>
              <c:f>'Sunflower Height 1'!$C$5:$C$12</c:f>
              <c:numCache>
                <c:formatCode>General</c:formatCode>
                <c:ptCount val="8"/>
                <c:pt idx="0">
                  <c:v>0</c:v>
                </c:pt>
              </c:numCache>
            </c:numRef>
          </c:yVal>
          <c:smooth val="0"/>
          <c:extLst xmlns:c16r2="http://schemas.microsoft.com/office/drawing/2015/06/chart">
            <c:ext xmlns:c16="http://schemas.microsoft.com/office/drawing/2014/chart" uri="{C3380CC4-5D6E-409C-BE32-E72D297353CC}">
              <c16:uniqueId val="{00000000-CD99-43F1-A51B-A0F69E3DC116}"/>
            </c:ext>
          </c:extLst>
        </c:ser>
        <c:ser>
          <c:idx val="1"/>
          <c:order val="1"/>
          <c:spPr>
            <a:ln w="19050" cap="rnd">
              <a:solidFill>
                <a:srgbClr val="00B050"/>
              </a:solidFill>
              <a:round/>
            </a:ln>
            <a:effectLst/>
          </c:spPr>
          <c:marker>
            <c:symbol val="circle"/>
            <c:size val="5"/>
            <c:spPr>
              <a:solidFill>
                <a:srgbClr val="00B050"/>
              </a:solidFill>
              <a:ln w="9525">
                <a:noFill/>
              </a:ln>
              <a:effectLst/>
            </c:spPr>
          </c:marker>
          <c:xVal>
            <c:numRef>
              <c:f>'Sunflower Height 1'!$B$5:$B$12</c:f>
              <c:numCache>
                <c:formatCode>General</c:formatCode>
                <c:ptCount val="8"/>
                <c:pt idx="1">
                  <c:v>1</c:v>
                </c:pt>
                <c:pt idx="2">
                  <c:v>2</c:v>
                </c:pt>
                <c:pt idx="3">
                  <c:v>3</c:v>
                </c:pt>
                <c:pt idx="4">
                  <c:v>4</c:v>
                </c:pt>
                <c:pt idx="5">
                  <c:v>5</c:v>
                </c:pt>
                <c:pt idx="6">
                  <c:v>6</c:v>
                </c:pt>
                <c:pt idx="7">
                  <c:v>7</c:v>
                </c:pt>
              </c:numCache>
            </c:numRef>
          </c:xVal>
          <c:yVal>
            <c:numRef>
              <c:f>'Sunflower Height 1'!$D$5:$D$12</c:f>
              <c:numCache>
                <c:formatCode>General</c:formatCode>
                <c:ptCount val="8"/>
                <c:pt idx="0">
                  <c:v>0</c:v>
                </c:pt>
              </c:numCache>
            </c:numRef>
          </c:yVal>
          <c:smooth val="0"/>
          <c:extLst xmlns:c16r2="http://schemas.microsoft.com/office/drawing/2015/06/chart">
            <c:ext xmlns:c16="http://schemas.microsoft.com/office/drawing/2014/chart" uri="{C3380CC4-5D6E-409C-BE32-E72D297353CC}">
              <c16:uniqueId val="{00000001-CD99-43F1-A51B-A0F69E3DC116}"/>
            </c:ext>
          </c:extLst>
        </c:ser>
        <c:dLbls>
          <c:showLegendKey val="0"/>
          <c:showVal val="0"/>
          <c:showCatName val="0"/>
          <c:showSerName val="0"/>
          <c:showPercent val="0"/>
          <c:showBubbleSize val="0"/>
        </c:dLbls>
        <c:axId val="264174488"/>
        <c:axId val="264174880"/>
      </c:scatterChart>
      <c:valAx>
        <c:axId val="264174488"/>
        <c:scaling>
          <c:orientation val="minMax"/>
          <c:max val="7"/>
          <c:min val="1"/>
        </c:scaling>
        <c:delete val="0"/>
        <c:axPos val="b"/>
        <c:majorGridlines>
          <c:spPr>
            <a:ln w="12700" cap="flat" cmpd="sng" algn="ctr">
              <a:solidFill>
                <a:schemeClr val="tx1">
                  <a:lumMod val="25000"/>
                  <a:lumOff val="7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600" dirty="0">
                    <a:solidFill>
                      <a:schemeClr val="tx1">
                        <a:lumMod val="90000"/>
                        <a:lumOff val="10000"/>
                      </a:schemeClr>
                    </a:solidFill>
                    <a:latin typeface="Twinkl" pitchFamily="50" charset="0"/>
                  </a:rPr>
                  <a:t>Week</a:t>
                </a:r>
              </a:p>
            </c:rich>
          </c:tx>
          <c:layout>
            <c:manualLayout>
              <c:xMode val="edge"/>
              <c:yMode val="edge"/>
              <c:x val="0.46659906094304759"/>
              <c:y val="0.9119226436992339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lumMod val="90000"/>
                    <a:lumOff val="10000"/>
                  </a:schemeClr>
                </a:solidFill>
                <a:latin typeface="+mn-lt"/>
                <a:ea typeface="+mn-ea"/>
                <a:cs typeface="+mn-cs"/>
              </a:defRPr>
            </a:pPr>
            <a:endParaRPr lang="en-US"/>
          </a:p>
        </c:txPr>
        <c:crossAx val="264174880"/>
        <c:crosses val="autoZero"/>
        <c:crossBetween val="midCat"/>
        <c:majorUnit val="1"/>
      </c:valAx>
      <c:valAx>
        <c:axId val="264174880"/>
        <c:scaling>
          <c:orientation val="minMax"/>
          <c:max val="100"/>
          <c:min val="50"/>
        </c:scaling>
        <c:delete val="0"/>
        <c:axPos val="l"/>
        <c:majorGridlines>
          <c:spPr>
            <a:ln w="12700" cap="flat" cmpd="sng" algn="ctr">
              <a:solidFill>
                <a:schemeClr val="tx1">
                  <a:lumMod val="25000"/>
                  <a:lumOff val="75000"/>
                </a:schemeClr>
              </a:solidFill>
              <a:round/>
            </a:ln>
            <a:effectLst/>
          </c:spPr>
        </c:majorGridlines>
        <c:minorGridlines>
          <c:spPr>
            <a:ln w="3175" cap="flat" cmpd="sng" algn="ctr">
              <a:solidFill>
                <a:schemeClr val="tx1">
                  <a:lumMod val="10000"/>
                  <a:lumOff val="90000"/>
                </a:schemeClr>
              </a:solidFill>
              <a:round/>
            </a:ln>
            <a:effectLst/>
          </c:spPr>
        </c:min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winkl" pitchFamily="50" charset="0"/>
                    <a:ea typeface="+mn-ea"/>
                    <a:cs typeface="+mn-cs"/>
                  </a:defRPr>
                </a:pPr>
                <a:r>
                  <a:rPr lang="en-GB" sz="1600" dirty="0">
                    <a:solidFill>
                      <a:schemeClr val="tx1">
                        <a:lumMod val="90000"/>
                        <a:lumOff val="10000"/>
                      </a:schemeClr>
                    </a:solidFill>
                    <a:latin typeface="Twinkl" pitchFamily="50" charset="0"/>
                  </a:rPr>
                  <a:t>Height</a:t>
                </a:r>
                <a:r>
                  <a:rPr lang="en-GB" sz="1600" baseline="0" dirty="0">
                    <a:solidFill>
                      <a:schemeClr val="tx1">
                        <a:lumMod val="90000"/>
                        <a:lumOff val="10000"/>
                      </a:schemeClr>
                    </a:solidFill>
                    <a:latin typeface="Twinkl" pitchFamily="50" charset="0"/>
                  </a:rPr>
                  <a:t>  (cm)</a:t>
                </a:r>
                <a:endParaRPr lang="en-GB" sz="1600" dirty="0">
                  <a:solidFill>
                    <a:schemeClr val="tx1">
                      <a:lumMod val="90000"/>
                      <a:lumOff val="10000"/>
                    </a:schemeClr>
                  </a:solidFill>
                  <a:latin typeface="Twinkl" pitchFamily="50" charset="0"/>
                </a:endParaRPr>
              </a:p>
            </c:rich>
          </c:tx>
          <c:layout>
            <c:manualLayout>
              <c:xMode val="edge"/>
              <c:yMode val="edge"/>
              <c:x val="0"/>
              <c:y val="0.28934559951266459"/>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winkl" pitchFamily="50" charset="0"/>
                  <a:ea typeface="+mn-ea"/>
                  <a:cs typeface="+mn-cs"/>
                </a:defRPr>
              </a:pPr>
              <a:endParaRPr lang="en-US"/>
            </a:p>
          </c:txPr>
        </c:title>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lumMod val="90000"/>
                    <a:lumOff val="10000"/>
                  </a:schemeClr>
                </a:solidFill>
                <a:latin typeface="+mn-lt"/>
                <a:ea typeface="+mn-ea"/>
                <a:cs typeface="+mn-cs"/>
              </a:defRPr>
            </a:pPr>
            <a:endParaRPr lang="en-US"/>
          </a:p>
        </c:txPr>
        <c:crossAx val="264174488"/>
        <c:crossesAt val="1"/>
        <c:crossBetween val="midCat"/>
        <c:majorUnit val="5"/>
        <c:minorUnit val="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606339926109298"/>
          <c:y val="6.7330199000335308E-2"/>
          <c:w val="0.73024781404269934"/>
          <c:h val="0.80286525093781991"/>
        </c:manualLayout>
      </c:layout>
      <c:scatterChart>
        <c:scatterStyle val="lineMarker"/>
        <c:varyColors val="0"/>
        <c:ser>
          <c:idx val="0"/>
          <c:order val="0"/>
          <c:spPr>
            <a:ln w="19050" cap="rnd">
              <a:solidFill>
                <a:srgbClr val="00B050"/>
              </a:solidFill>
              <a:prstDash val="dash"/>
              <a:round/>
            </a:ln>
            <a:effectLst/>
          </c:spPr>
          <c:marker>
            <c:symbol val="circle"/>
            <c:size val="5"/>
            <c:spPr>
              <a:solidFill>
                <a:srgbClr val="00B050"/>
              </a:solidFill>
              <a:ln w="9525">
                <a:noFill/>
              </a:ln>
              <a:effectLst/>
            </c:spPr>
          </c:marker>
          <c:xVal>
            <c:numRef>
              <c:f>'Sunflower Height 1'!$B$5:$B$12</c:f>
              <c:numCache>
                <c:formatCode>General</c:formatCode>
                <c:ptCount val="8"/>
                <c:pt idx="1">
                  <c:v>1</c:v>
                </c:pt>
                <c:pt idx="2">
                  <c:v>2</c:v>
                </c:pt>
                <c:pt idx="3">
                  <c:v>3</c:v>
                </c:pt>
                <c:pt idx="4">
                  <c:v>4</c:v>
                </c:pt>
                <c:pt idx="5">
                  <c:v>5</c:v>
                </c:pt>
                <c:pt idx="6">
                  <c:v>6</c:v>
                </c:pt>
                <c:pt idx="7">
                  <c:v>7</c:v>
                </c:pt>
              </c:numCache>
            </c:numRef>
          </c:xVal>
          <c:yVal>
            <c:numRef>
              <c:f>'Sunflower Height 1'!$C$5:$C$12</c:f>
              <c:numCache>
                <c:formatCode>General</c:formatCode>
                <c:ptCount val="8"/>
                <c:pt idx="0">
                  <c:v>0</c:v>
                </c:pt>
              </c:numCache>
            </c:numRef>
          </c:yVal>
          <c:smooth val="0"/>
          <c:extLst xmlns:c16r2="http://schemas.microsoft.com/office/drawing/2015/06/chart">
            <c:ext xmlns:c16="http://schemas.microsoft.com/office/drawing/2014/chart" uri="{C3380CC4-5D6E-409C-BE32-E72D297353CC}">
              <c16:uniqueId val="{00000000-CD99-43F1-A51B-A0F69E3DC116}"/>
            </c:ext>
          </c:extLst>
        </c:ser>
        <c:ser>
          <c:idx val="1"/>
          <c:order val="1"/>
          <c:spPr>
            <a:ln w="19050" cap="rnd">
              <a:solidFill>
                <a:srgbClr val="00B050"/>
              </a:solidFill>
              <a:round/>
            </a:ln>
            <a:effectLst/>
          </c:spPr>
          <c:marker>
            <c:symbol val="circle"/>
            <c:size val="5"/>
            <c:spPr>
              <a:solidFill>
                <a:srgbClr val="00B050"/>
              </a:solidFill>
              <a:ln w="9525">
                <a:noFill/>
              </a:ln>
              <a:effectLst/>
            </c:spPr>
          </c:marker>
          <c:xVal>
            <c:numRef>
              <c:f>'Sunflower Height 1'!$B$5:$B$12</c:f>
              <c:numCache>
                <c:formatCode>General</c:formatCode>
                <c:ptCount val="8"/>
                <c:pt idx="1">
                  <c:v>1</c:v>
                </c:pt>
                <c:pt idx="2">
                  <c:v>2</c:v>
                </c:pt>
                <c:pt idx="3">
                  <c:v>3</c:v>
                </c:pt>
                <c:pt idx="4">
                  <c:v>4</c:v>
                </c:pt>
                <c:pt idx="5">
                  <c:v>5</c:v>
                </c:pt>
                <c:pt idx="6">
                  <c:v>6</c:v>
                </c:pt>
                <c:pt idx="7">
                  <c:v>7</c:v>
                </c:pt>
              </c:numCache>
            </c:numRef>
          </c:xVal>
          <c:yVal>
            <c:numRef>
              <c:f>'Sunflower Height 1'!$D$5:$D$12</c:f>
              <c:numCache>
                <c:formatCode>General</c:formatCode>
                <c:ptCount val="8"/>
                <c:pt idx="0">
                  <c:v>0</c:v>
                </c:pt>
              </c:numCache>
            </c:numRef>
          </c:yVal>
          <c:smooth val="0"/>
          <c:extLst xmlns:c16r2="http://schemas.microsoft.com/office/drawing/2015/06/chart">
            <c:ext xmlns:c16="http://schemas.microsoft.com/office/drawing/2014/chart" uri="{C3380CC4-5D6E-409C-BE32-E72D297353CC}">
              <c16:uniqueId val="{00000001-CD99-43F1-A51B-A0F69E3DC116}"/>
            </c:ext>
          </c:extLst>
        </c:ser>
        <c:dLbls>
          <c:showLegendKey val="0"/>
          <c:showVal val="0"/>
          <c:showCatName val="0"/>
          <c:showSerName val="0"/>
          <c:showPercent val="0"/>
          <c:showBubbleSize val="0"/>
        </c:dLbls>
        <c:axId val="534790808"/>
        <c:axId val="534791984"/>
      </c:scatterChart>
      <c:valAx>
        <c:axId val="534790808"/>
        <c:scaling>
          <c:orientation val="minMax"/>
          <c:max val="4"/>
          <c:min val="1"/>
        </c:scaling>
        <c:delete val="0"/>
        <c:axPos val="b"/>
        <c:majorGridlines>
          <c:spPr>
            <a:ln w="12700" cap="flat" cmpd="sng" algn="ctr">
              <a:solidFill>
                <a:schemeClr val="tx1">
                  <a:lumMod val="25000"/>
                  <a:lumOff val="7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600" dirty="0">
                    <a:solidFill>
                      <a:schemeClr val="tx1">
                        <a:lumMod val="90000"/>
                        <a:lumOff val="10000"/>
                      </a:schemeClr>
                    </a:solidFill>
                    <a:latin typeface="Twinkl" pitchFamily="50" charset="0"/>
                  </a:rPr>
                  <a:t>Week</a:t>
                </a:r>
              </a:p>
            </c:rich>
          </c:tx>
          <c:layout>
            <c:manualLayout>
              <c:xMode val="edge"/>
              <c:yMode val="edge"/>
              <c:x val="0.46659906094304759"/>
              <c:y val="0.9119226436992339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lumMod val="90000"/>
                    <a:lumOff val="10000"/>
                  </a:schemeClr>
                </a:solidFill>
                <a:latin typeface="+mn-lt"/>
                <a:ea typeface="+mn-ea"/>
                <a:cs typeface="+mn-cs"/>
              </a:defRPr>
            </a:pPr>
            <a:endParaRPr lang="en-US"/>
          </a:p>
        </c:txPr>
        <c:crossAx val="534791984"/>
        <c:crosses val="autoZero"/>
        <c:crossBetween val="midCat"/>
        <c:majorUnit val="1"/>
      </c:valAx>
      <c:valAx>
        <c:axId val="534791984"/>
        <c:scaling>
          <c:orientation val="minMax"/>
          <c:max val="60"/>
          <c:min val="0"/>
        </c:scaling>
        <c:delete val="0"/>
        <c:axPos val="l"/>
        <c:majorGridlines>
          <c:spPr>
            <a:ln w="12700" cap="flat" cmpd="sng" algn="ctr">
              <a:solidFill>
                <a:schemeClr val="tx1">
                  <a:lumMod val="25000"/>
                  <a:lumOff val="75000"/>
                </a:schemeClr>
              </a:solidFill>
              <a:round/>
            </a:ln>
            <a:effectLst/>
          </c:spPr>
        </c:majorGridlines>
        <c:minorGridlines>
          <c:spPr>
            <a:ln w="3175" cap="flat" cmpd="sng" algn="ctr">
              <a:solidFill>
                <a:schemeClr val="tx1">
                  <a:lumMod val="10000"/>
                  <a:lumOff val="90000"/>
                </a:schemeClr>
              </a:solidFill>
              <a:round/>
            </a:ln>
            <a:effectLst/>
          </c:spPr>
        </c:min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winkl" pitchFamily="50" charset="0"/>
                    <a:ea typeface="+mn-ea"/>
                    <a:cs typeface="+mn-cs"/>
                  </a:defRPr>
                </a:pPr>
                <a:r>
                  <a:rPr lang="en-GB" sz="1600" dirty="0">
                    <a:solidFill>
                      <a:schemeClr val="tx1">
                        <a:lumMod val="90000"/>
                        <a:lumOff val="10000"/>
                      </a:schemeClr>
                    </a:solidFill>
                    <a:latin typeface="Twinkl" pitchFamily="50" charset="0"/>
                  </a:rPr>
                  <a:t>Height</a:t>
                </a:r>
                <a:r>
                  <a:rPr lang="en-GB" sz="1600" baseline="0" dirty="0">
                    <a:solidFill>
                      <a:schemeClr val="tx1">
                        <a:lumMod val="90000"/>
                        <a:lumOff val="10000"/>
                      </a:schemeClr>
                    </a:solidFill>
                    <a:latin typeface="Twinkl" pitchFamily="50" charset="0"/>
                  </a:rPr>
                  <a:t>  (cm)</a:t>
                </a:r>
                <a:endParaRPr lang="en-GB" sz="1600" dirty="0">
                  <a:solidFill>
                    <a:schemeClr val="tx1">
                      <a:lumMod val="90000"/>
                      <a:lumOff val="10000"/>
                    </a:schemeClr>
                  </a:solidFill>
                  <a:latin typeface="Twinkl" pitchFamily="50" charset="0"/>
                </a:endParaRPr>
              </a:p>
            </c:rich>
          </c:tx>
          <c:layout>
            <c:manualLayout>
              <c:xMode val="edge"/>
              <c:yMode val="edge"/>
              <c:x val="1.1005612573551289E-2"/>
              <c:y val="0.31853018153559842"/>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winkl" pitchFamily="50" charset="0"/>
                  <a:ea typeface="+mn-ea"/>
                  <a:cs typeface="+mn-cs"/>
                </a:defRPr>
              </a:pPr>
              <a:endParaRPr lang="en-US"/>
            </a:p>
          </c:txPr>
        </c:title>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lumMod val="90000"/>
                    <a:lumOff val="10000"/>
                  </a:schemeClr>
                </a:solidFill>
                <a:latin typeface="+mn-lt"/>
                <a:ea typeface="+mn-ea"/>
                <a:cs typeface="+mn-cs"/>
              </a:defRPr>
            </a:pPr>
            <a:endParaRPr lang="en-US"/>
          </a:p>
        </c:txPr>
        <c:crossAx val="534790808"/>
        <c:crossesAt val="1"/>
        <c:crossBetween val="midCat"/>
        <c:majorUnit val="5"/>
        <c:minorUnit val="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606339926109298"/>
          <c:y val="6.7330199000335308E-2"/>
          <c:w val="0.73024781404269934"/>
          <c:h val="0.80286525093781991"/>
        </c:manualLayout>
      </c:layout>
      <c:scatterChart>
        <c:scatterStyle val="lineMarker"/>
        <c:varyColors val="0"/>
        <c:ser>
          <c:idx val="0"/>
          <c:order val="0"/>
          <c:spPr>
            <a:ln w="19050" cap="rnd">
              <a:solidFill>
                <a:srgbClr val="00B050"/>
              </a:solidFill>
              <a:prstDash val="dash"/>
              <a:round/>
            </a:ln>
            <a:effectLst/>
          </c:spPr>
          <c:marker>
            <c:symbol val="circle"/>
            <c:size val="5"/>
            <c:spPr>
              <a:solidFill>
                <a:srgbClr val="00B050"/>
              </a:solidFill>
              <a:ln w="9525">
                <a:noFill/>
              </a:ln>
              <a:effectLst/>
            </c:spPr>
          </c:marker>
          <c:xVal>
            <c:numRef>
              <c:f>'Sunflower Height 1'!$B$5:$B$12</c:f>
              <c:numCache>
                <c:formatCode>General</c:formatCode>
                <c:ptCount val="8"/>
                <c:pt idx="1">
                  <c:v>1</c:v>
                </c:pt>
                <c:pt idx="2">
                  <c:v>2</c:v>
                </c:pt>
                <c:pt idx="3">
                  <c:v>3</c:v>
                </c:pt>
                <c:pt idx="4">
                  <c:v>4</c:v>
                </c:pt>
                <c:pt idx="5">
                  <c:v>5</c:v>
                </c:pt>
                <c:pt idx="6">
                  <c:v>6</c:v>
                </c:pt>
                <c:pt idx="7">
                  <c:v>7</c:v>
                </c:pt>
              </c:numCache>
            </c:numRef>
          </c:xVal>
          <c:yVal>
            <c:numRef>
              <c:f>'Sunflower Height 1'!$C$5:$C$12</c:f>
              <c:numCache>
                <c:formatCode>General</c:formatCode>
                <c:ptCount val="8"/>
                <c:pt idx="0">
                  <c:v>0</c:v>
                </c:pt>
              </c:numCache>
            </c:numRef>
          </c:yVal>
          <c:smooth val="0"/>
          <c:extLst xmlns:c16r2="http://schemas.microsoft.com/office/drawing/2015/06/chart">
            <c:ext xmlns:c16="http://schemas.microsoft.com/office/drawing/2014/chart" uri="{C3380CC4-5D6E-409C-BE32-E72D297353CC}">
              <c16:uniqueId val="{00000000-CD99-43F1-A51B-A0F69E3DC116}"/>
            </c:ext>
          </c:extLst>
        </c:ser>
        <c:ser>
          <c:idx val="1"/>
          <c:order val="1"/>
          <c:spPr>
            <a:ln w="19050" cap="rnd">
              <a:solidFill>
                <a:srgbClr val="00B050"/>
              </a:solidFill>
              <a:round/>
            </a:ln>
            <a:effectLst/>
          </c:spPr>
          <c:marker>
            <c:symbol val="circle"/>
            <c:size val="5"/>
            <c:spPr>
              <a:solidFill>
                <a:srgbClr val="00B050"/>
              </a:solidFill>
              <a:ln w="9525">
                <a:noFill/>
              </a:ln>
              <a:effectLst/>
            </c:spPr>
          </c:marker>
          <c:xVal>
            <c:numRef>
              <c:f>'Sunflower Height 1'!$B$5:$B$12</c:f>
              <c:numCache>
                <c:formatCode>General</c:formatCode>
                <c:ptCount val="8"/>
                <c:pt idx="1">
                  <c:v>1</c:v>
                </c:pt>
                <c:pt idx="2">
                  <c:v>2</c:v>
                </c:pt>
                <c:pt idx="3">
                  <c:v>3</c:v>
                </c:pt>
                <c:pt idx="4">
                  <c:v>4</c:v>
                </c:pt>
                <c:pt idx="5">
                  <c:v>5</c:v>
                </c:pt>
                <c:pt idx="6">
                  <c:v>6</c:v>
                </c:pt>
                <c:pt idx="7">
                  <c:v>7</c:v>
                </c:pt>
              </c:numCache>
            </c:numRef>
          </c:xVal>
          <c:yVal>
            <c:numRef>
              <c:f>'Sunflower Height 1'!$D$5:$D$12</c:f>
              <c:numCache>
                <c:formatCode>General</c:formatCode>
                <c:ptCount val="8"/>
                <c:pt idx="0">
                  <c:v>0</c:v>
                </c:pt>
              </c:numCache>
            </c:numRef>
          </c:yVal>
          <c:smooth val="0"/>
          <c:extLst xmlns:c16r2="http://schemas.microsoft.com/office/drawing/2015/06/chart">
            <c:ext xmlns:c16="http://schemas.microsoft.com/office/drawing/2014/chart" uri="{C3380CC4-5D6E-409C-BE32-E72D297353CC}">
              <c16:uniqueId val="{00000001-CD99-43F1-A51B-A0F69E3DC116}"/>
            </c:ext>
          </c:extLst>
        </c:ser>
        <c:dLbls>
          <c:showLegendKey val="0"/>
          <c:showVal val="0"/>
          <c:showCatName val="0"/>
          <c:showSerName val="0"/>
          <c:showPercent val="0"/>
          <c:showBubbleSize val="0"/>
        </c:dLbls>
        <c:axId val="534788064"/>
        <c:axId val="531958976"/>
      </c:scatterChart>
      <c:valAx>
        <c:axId val="534788064"/>
        <c:scaling>
          <c:orientation val="minMax"/>
          <c:max val="4"/>
          <c:min val="1"/>
        </c:scaling>
        <c:delete val="0"/>
        <c:axPos val="b"/>
        <c:majorGridlines>
          <c:spPr>
            <a:ln w="12700" cap="flat" cmpd="sng" algn="ctr">
              <a:solidFill>
                <a:schemeClr val="tx1">
                  <a:lumMod val="25000"/>
                  <a:lumOff val="7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600" dirty="0">
                    <a:solidFill>
                      <a:schemeClr val="tx1">
                        <a:lumMod val="90000"/>
                        <a:lumOff val="10000"/>
                      </a:schemeClr>
                    </a:solidFill>
                    <a:latin typeface="Twinkl" pitchFamily="50" charset="0"/>
                  </a:rPr>
                  <a:t>Week</a:t>
                </a:r>
              </a:p>
            </c:rich>
          </c:tx>
          <c:layout>
            <c:manualLayout>
              <c:xMode val="edge"/>
              <c:yMode val="edge"/>
              <c:x val="0.46659906094304759"/>
              <c:y val="0.9119226436992339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lumMod val="90000"/>
                    <a:lumOff val="10000"/>
                  </a:schemeClr>
                </a:solidFill>
                <a:latin typeface="+mn-lt"/>
                <a:ea typeface="+mn-ea"/>
                <a:cs typeface="+mn-cs"/>
              </a:defRPr>
            </a:pPr>
            <a:endParaRPr lang="en-US"/>
          </a:p>
        </c:txPr>
        <c:crossAx val="531958976"/>
        <c:crosses val="autoZero"/>
        <c:crossBetween val="midCat"/>
        <c:majorUnit val="1"/>
      </c:valAx>
      <c:valAx>
        <c:axId val="531958976"/>
        <c:scaling>
          <c:orientation val="minMax"/>
          <c:max val="60"/>
          <c:min val="0"/>
        </c:scaling>
        <c:delete val="0"/>
        <c:axPos val="l"/>
        <c:majorGridlines>
          <c:spPr>
            <a:ln w="12700" cap="flat" cmpd="sng" algn="ctr">
              <a:solidFill>
                <a:schemeClr val="tx1">
                  <a:lumMod val="25000"/>
                  <a:lumOff val="75000"/>
                </a:schemeClr>
              </a:solidFill>
              <a:round/>
            </a:ln>
            <a:effectLst/>
          </c:spPr>
        </c:majorGridlines>
        <c:minorGridlines>
          <c:spPr>
            <a:ln w="3175" cap="flat" cmpd="sng" algn="ctr">
              <a:noFill/>
              <a:round/>
            </a:ln>
            <a:effectLst/>
          </c:spPr>
        </c:min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winkl" pitchFamily="50" charset="0"/>
                    <a:ea typeface="+mn-ea"/>
                    <a:cs typeface="+mn-cs"/>
                  </a:defRPr>
                </a:pPr>
                <a:r>
                  <a:rPr lang="en-GB" sz="1600" dirty="0">
                    <a:solidFill>
                      <a:schemeClr val="tx1">
                        <a:lumMod val="90000"/>
                        <a:lumOff val="10000"/>
                      </a:schemeClr>
                    </a:solidFill>
                    <a:latin typeface="Twinkl" pitchFamily="50" charset="0"/>
                  </a:rPr>
                  <a:t>Height</a:t>
                </a:r>
                <a:r>
                  <a:rPr lang="en-GB" sz="1600" baseline="0" dirty="0">
                    <a:solidFill>
                      <a:schemeClr val="tx1">
                        <a:lumMod val="90000"/>
                        <a:lumOff val="10000"/>
                      </a:schemeClr>
                    </a:solidFill>
                    <a:latin typeface="Twinkl" pitchFamily="50" charset="0"/>
                  </a:rPr>
                  <a:t>  (cm)</a:t>
                </a:r>
                <a:endParaRPr lang="en-GB" sz="1600" dirty="0">
                  <a:solidFill>
                    <a:schemeClr val="tx1">
                      <a:lumMod val="90000"/>
                      <a:lumOff val="10000"/>
                    </a:schemeClr>
                  </a:solidFill>
                  <a:latin typeface="Twinkl" pitchFamily="50" charset="0"/>
                </a:endParaRPr>
              </a:p>
            </c:rich>
          </c:tx>
          <c:layout>
            <c:manualLayout>
              <c:xMode val="edge"/>
              <c:yMode val="edge"/>
              <c:x val="1.1005612573551289E-2"/>
              <c:y val="0.31853018153559842"/>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winkl" pitchFamily="50" charset="0"/>
                  <a:ea typeface="+mn-ea"/>
                  <a:cs typeface="+mn-cs"/>
                </a:defRPr>
              </a:pPr>
              <a:endParaRPr lang="en-US"/>
            </a:p>
          </c:txPr>
        </c:title>
        <c:numFmt formatCode="General" sourceLinked="1"/>
        <c:majorTickMark val="out"/>
        <c:minorTickMark val="out"/>
        <c:tickLblPos val="nextTo"/>
        <c:spPr>
          <a:noFill/>
          <a:ln w="0" cap="flat" cmpd="sng" algn="ctr">
            <a:solidFill>
              <a:schemeClr val="tx1">
                <a:alpha val="0"/>
              </a:schemeClr>
            </a:solidFill>
            <a:round/>
          </a:ln>
          <a:effectLst/>
        </c:spPr>
        <c:txPr>
          <a:bodyPr rot="-60000000" spcFirstLastPara="1" vertOverflow="ellipsis" vert="horz" wrap="square" anchor="ctr" anchorCtr="1"/>
          <a:lstStyle/>
          <a:p>
            <a:pPr>
              <a:defRPr sz="1000" b="0" i="0" u="none" strike="noStrike" kern="1200" baseline="0">
                <a:solidFill>
                  <a:schemeClr val="tx1">
                    <a:lumMod val="90000"/>
                    <a:lumOff val="10000"/>
                  </a:schemeClr>
                </a:solidFill>
                <a:latin typeface="+mn-lt"/>
                <a:ea typeface="+mn-ea"/>
                <a:cs typeface="+mn-cs"/>
              </a:defRPr>
            </a:pPr>
            <a:endParaRPr lang="en-US"/>
          </a:p>
        </c:txPr>
        <c:crossAx val="534788064"/>
        <c:crossesAt val="1"/>
        <c:crossBetween val="midCat"/>
        <c:majorUnit val="5"/>
        <c:minorUnit val="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36687116176818"/>
          <c:y val="5.760208678527224E-2"/>
          <c:w val="0.78894449344534867"/>
          <c:h val="0.81259346300807411"/>
        </c:manualLayout>
      </c:layout>
      <c:scatterChart>
        <c:scatterStyle val="lineMarker"/>
        <c:varyColors val="0"/>
        <c:ser>
          <c:idx val="0"/>
          <c:order val="0"/>
          <c:spPr>
            <a:ln w="19050" cap="rnd">
              <a:solidFill>
                <a:srgbClr val="00B050"/>
              </a:solidFill>
              <a:prstDash val="dash"/>
              <a:round/>
            </a:ln>
            <a:effectLst/>
          </c:spPr>
          <c:marker>
            <c:symbol val="circle"/>
            <c:size val="5"/>
            <c:spPr>
              <a:solidFill>
                <a:srgbClr val="00B050"/>
              </a:solidFill>
              <a:ln w="9525">
                <a:noFill/>
              </a:ln>
              <a:effectLst/>
            </c:spPr>
          </c:marker>
          <c:xVal>
            <c:numRef>
              <c:f>'Sunflower Height 1'!$B$5:$B$12</c:f>
              <c:numCache>
                <c:formatCode>General</c:formatCode>
                <c:ptCount val="8"/>
                <c:pt idx="1">
                  <c:v>1</c:v>
                </c:pt>
                <c:pt idx="2">
                  <c:v>2</c:v>
                </c:pt>
                <c:pt idx="3">
                  <c:v>3</c:v>
                </c:pt>
                <c:pt idx="4">
                  <c:v>4</c:v>
                </c:pt>
                <c:pt idx="5">
                  <c:v>5</c:v>
                </c:pt>
                <c:pt idx="6">
                  <c:v>6</c:v>
                </c:pt>
                <c:pt idx="7">
                  <c:v>7</c:v>
                </c:pt>
              </c:numCache>
            </c:numRef>
          </c:xVal>
          <c:yVal>
            <c:numRef>
              <c:f>'Sunflower Height 1'!$C$5:$C$12</c:f>
              <c:numCache>
                <c:formatCode>General</c:formatCode>
                <c:ptCount val="8"/>
                <c:pt idx="0">
                  <c:v>0</c:v>
                </c:pt>
              </c:numCache>
            </c:numRef>
          </c:yVal>
          <c:smooth val="0"/>
          <c:extLst xmlns:c16r2="http://schemas.microsoft.com/office/drawing/2015/06/chart">
            <c:ext xmlns:c16="http://schemas.microsoft.com/office/drawing/2014/chart" uri="{C3380CC4-5D6E-409C-BE32-E72D297353CC}">
              <c16:uniqueId val="{00000000-CD99-43F1-A51B-A0F69E3DC116}"/>
            </c:ext>
          </c:extLst>
        </c:ser>
        <c:ser>
          <c:idx val="1"/>
          <c:order val="1"/>
          <c:spPr>
            <a:ln w="19050" cap="rnd">
              <a:solidFill>
                <a:srgbClr val="00B050"/>
              </a:solidFill>
              <a:round/>
            </a:ln>
            <a:effectLst/>
          </c:spPr>
          <c:marker>
            <c:symbol val="circle"/>
            <c:size val="5"/>
            <c:spPr>
              <a:solidFill>
                <a:srgbClr val="00B050"/>
              </a:solidFill>
              <a:ln w="9525">
                <a:noFill/>
              </a:ln>
              <a:effectLst/>
            </c:spPr>
          </c:marker>
          <c:xVal>
            <c:numRef>
              <c:f>'Sunflower Height 1'!$B$5:$B$12</c:f>
              <c:numCache>
                <c:formatCode>General</c:formatCode>
                <c:ptCount val="8"/>
                <c:pt idx="1">
                  <c:v>1</c:v>
                </c:pt>
                <c:pt idx="2">
                  <c:v>2</c:v>
                </c:pt>
                <c:pt idx="3">
                  <c:v>3</c:v>
                </c:pt>
                <c:pt idx="4">
                  <c:v>4</c:v>
                </c:pt>
                <c:pt idx="5">
                  <c:v>5</c:v>
                </c:pt>
                <c:pt idx="6">
                  <c:v>6</c:v>
                </c:pt>
                <c:pt idx="7">
                  <c:v>7</c:v>
                </c:pt>
              </c:numCache>
            </c:numRef>
          </c:xVal>
          <c:yVal>
            <c:numRef>
              <c:f>'Sunflower Height 1'!$D$5:$D$12</c:f>
              <c:numCache>
                <c:formatCode>General</c:formatCode>
                <c:ptCount val="8"/>
                <c:pt idx="0">
                  <c:v>0</c:v>
                </c:pt>
              </c:numCache>
            </c:numRef>
          </c:yVal>
          <c:smooth val="0"/>
          <c:extLst xmlns:c16r2="http://schemas.microsoft.com/office/drawing/2015/06/chart">
            <c:ext xmlns:c16="http://schemas.microsoft.com/office/drawing/2014/chart" uri="{C3380CC4-5D6E-409C-BE32-E72D297353CC}">
              <c16:uniqueId val="{00000001-CD99-43F1-A51B-A0F69E3DC116}"/>
            </c:ext>
          </c:extLst>
        </c:ser>
        <c:dLbls>
          <c:showLegendKey val="0"/>
          <c:showVal val="0"/>
          <c:showCatName val="0"/>
          <c:showSerName val="0"/>
          <c:showPercent val="0"/>
          <c:showBubbleSize val="0"/>
        </c:dLbls>
        <c:axId val="264170960"/>
        <c:axId val="261280080"/>
      </c:scatterChart>
      <c:valAx>
        <c:axId val="264170960"/>
        <c:scaling>
          <c:orientation val="minMax"/>
          <c:max val="7"/>
          <c:min val="1"/>
        </c:scaling>
        <c:delete val="0"/>
        <c:axPos val="b"/>
        <c:majorGridlines>
          <c:spPr>
            <a:ln w="12700" cap="flat" cmpd="sng" algn="ctr">
              <a:solidFill>
                <a:schemeClr val="tx1">
                  <a:lumMod val="25000"/>
                  <a:lumOff val="7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600" dirty="0">
                    <a:solidFill>
                      <a:schemeClr val="tx1">
                        <a:lumMod val="90000"/>
                        <a:lumOff val="10000"/>
                      </a:schemeClr>
                    </a:solidFill>
                    <a:latin typeface="Twinkl" pitchFamily="50" charset="0"/>
                  </a:rPr>
                  <a:t>Week</a:t>
                </a:r>
              </a:p>
            </c:rich>
          </c:tx>
          <c:layout>
            <c:manualLayout>
              <c:xMode val="edge"/>
              <c:yMode val="edge"/>
              <c:x val="0.46659906094304759"/>
              <c:y val="0.9119226436992339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lumMod val="90000"/>
                    <a:lumOff val="10000"/>
                  </a:schemeClr>
                </a:solidFill>
                <a:latin typeface="+mn-lt"/>
                <a:ea typeface="+mn-ea"/>
                <a:cs typeface="+mn-cs"/>
              </a:defRPr>
            </a:pPr>
            <a:endParaRPr lang="en-US"/>
          </a:p>
        </c:txPr>
        <c:crossAx val="261280080"/>
        <c:crosses val="autoZero"/>
        <c:crossBetween val="midCat"/>
        <c:majorUnit val="1"/>
      </c:valAx>
      <c:valAx>
        <c:axId val="261280080"/>
        <c:scaling>
          <c:orientation val="minMax"/>
          <c:max val="100"/>
          <c:min val="50"/>
        </c:scaling>
        <c:delete val="0"/>
        <c:axPos val="l"/>
        <c:majorGridlines>
          <c:spPr>
            <a:ln w="12700" cap="flat" cmpd="sng" algn="ctr">
              <a:solidFill>
                <a:schemeClr val="tx1">
                  <a:lumMod val="25000"/>
                  <a:lumOff val="75000"/>
                </a:schemeClr>
              </a:solidFill>
              <a:round/>
            </a:ln>
            <a:effectLst/>
          </c:spPr>
        </c:majorGridlines>
        <c:minorGridlines>
          <c:spPr>
            <a:ln w="3175" cap="flat" cmpd="sng" algn="ctr">
              <a:solidFill>
                <a:schemeClr val="tx1">
                  <a:lumMod val="10000"/>
                  <a:lumOff val="90000"/>
                </a:schemeClr>
              </a:solidFill>
              <a:round/>
            </a:ln>
            <a:effectLst/>
          </c:spPr>
        </c:min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winkl" pitchFamily="50" charset="0"/>
                    <a:ea typeface="+mn-ea"/>
                    <a:cs typeface="+mn-cs"/>
                  </a:defRPr>
                </a:pPr>
                <a:r>
                  <a:rPr lang="en-GB" sz="1600" dirty="0">
                    <a:solidFill>
                      <a:schemeClr val="tx1">
                        <a:lumMod val="90000"/>
                        <a:lumOff val="10000"/>
                      </a:schemeClr>
                    </a:solidFill>
                    <a:latin typeface="Twinkl" pitchFamily="50" charset="0"/>
                  </a:rPr>
                  <a:t>Height</a:t>
                </a:r>
                <a:r>
                  <a:rPr lang="en-GB" sz="1600" baseline="0" dirty="0">
                    <a:solidFill>
                      <a:schemeClr val="tx1">
                        <a:lumMod val="90000"/>
                        <a:lumOff val="10000"/>
                      </a:schemeClr>
                    </a:solidFill>
                    <a:latin typeface="Twinkl" pitchFamily="50" charset="0"/>
                  </a:rPr>
                  <a:t>  (cm)</a:t>
                </a:r>
                <a:endParaRPr lang="en-GB" sz="1600" dirty="0">
                  <a:solidFill>
                    <a:schemeClr val="tx1">
                      <a:lumMod val="90000"/>
                      <a:lumOff val="10000"/>
                    </a:schemeClr>
                  </a:solidFill>
                  <a:latin typeface="Twinkl" pitchFamily="50" charset="0"/>
                </a:endParaRPr>
              </a:p>
            </c:rich>
          </c:tx>
          <c:layout>
            <c:manualLayout>
              <c:xMode val="edge"/>
              <c:yMode val="edge"/>
              <c:x val="0"/>
              <c:y val="0.28934559951266459"/>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winkl" pitchFamily="50" charset="0"/>
                  <a:ea typeface="+mn-ea"/>
                  <a:cs typeface="+mn-cs"/>
                </a:defRPr>
              </a:pPr>
              <a:endParaRPr lang="en-US"/>
            </a:p>
          </c:txPr>
        </c:title>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lumMod val="90000"/>
                    <a:lumOff val="10000"/>
                  </a:schemeClr>
                </a:solidFill>
                <a:latin typeface="+mn-lt"/>
                <a:ea typeface="+mn-ea"/>
                <a:cs typeface="+mn-cs"/>
              </a:defRPr>
            </a:pPr>
            <a:endParaRPr lang="en-US"/>
          </a:p>
        </c:txPr>
        <c:crossAx val="264170960"/>
        <c:crossesAt val="1"/>
        <c:crossBetween val="midCat"/>
        <c:majorUnit val="5"/>
        <c:minorUnit val="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36687116176818"/>
          <c:y val="5.760208678527224E-2"/>
          <c:w val="0.78894449344534867"/>
          <c:h val="0.81259346300807411"/>
        </c:manualLayout>
      </c:layout>
      <c:scatterChart>
        <c:scatterStyle val="lineMarker"/>
        <c:varyColors val="0"/>
        <c:ser>
          <c:idx val="0"/>
          <c:order val="0"/>
          <c:spPr>
            <a:ln w="19050" cap="rnd">
              <a:solidFill>
                <a:srgbClr val="00B050"/>
              </a:solidFill>
              <a:prstDash val="dash"/>
              <a:round/>
            </a:ln>
            <a:effectLst/>
          </c:spPr>
          <c:marker>
            <c:symbol val="circle"/>
            <c:size val="5"/>
            <c:spPr>
              <a:solidFill>
                <a:srgbClr val="00B050"/>
              </a:solidFill>
              <a:ln w="9525">
                <a:noFill/>
              </a:ln>
              <a:effectLst/>
            </c:spPr>
          </c:marker>
          <c:xVal>
            <c:numRef>
              <c:f>'Sunflower Height 1'!$B$5:$B$12</c:f>
              <c:numCache>
                <c:formatCode>General</c:formatCode>
                <c:ptCount val="8"/>
                <c:pt idx="1">
                  <c:v>1</c:v>
                </c:pt>
                <c:pt idx="2">
                  <c:v>2</c:v>
                </c:pt>
                <c:pt idx="3">
                  <c:v>3</c:v>
                </c:pt>
                <c:pt idx="4">
                  <c:v>4</c:v>
                </c:pt>
                <c:pt idx="5">
                  <c:v>5</c:v>
                </c:pt>
                <c:pt idx="6">
                  <c:v>6</c:v>
                </c:pt>
                <c:pt idx="7">
                  <c:v>7</c:v>
                </c:pt>
              </c:numCache>
            </c:numRef>
          </c:xVal>
          <c:yVal>
            <c:numRef>
              <c:f>'Sunflower Height 1'!$C$5:$C$12</c:f>
              <c:numCache>
                <c:formatCode>General</c:formatCode>
                <c:ptCount val="8"/>
                <c:pt idx="0">
                  <c:v>0</c:v>
                </c:pt>
              </c:numCache>
            </c:numRef>
          </c:yVal>
          <c:smooth val="0"/>
          <c:extLst xmlns:c16r2="http://schemas.microsoft.com/office/drawing/2015/06/chart">
            <c:ext xmlns:c16="http://schemas.microsoft.com/office/drawing/2014/chart" uri="{C3380CC4-5D6E-409C-BE32-E72D297353CC}">
              <c16:uniqueId val="{00000000-CD99-43F1-A51B-A0F69E3DC116}"/>
            </c:ext>
          </c:extLst>
        </c:ser>
        <c:ser>
          <c:idx val="1"/>
          <c:order val="1"/>
          <c:spPr>
            <a:ln w="19050" cap="rnd">
              <a:solidFill>
                <a:srgbClr val="00B050"/>
              </a:solidFill>
              <a:round/>
            </a:ln>
            <a:effectLst/>
          </c:spPr>
          <c:marker>
            <c:symbol val="circle"/>
            <c:size val="5"/>
            <c:spPr>
              <a:solidFill>
                <a:srgbClr val="00B050"/>
              </a:solidFill>
              <a:ln w="9525">
                <a:noFill/>
              </a:ln>
              <a:effectLst/>
            </c:spPr>
          </c:marker>
          <c:xVal>
            <c:numRef>
              <c:f>'Sunflower Height 1'!$B$5:$B$12</c:f>
              <c:numCache>
                <c:formatCode>General</c:formatCode>
                <c:ptCount val="8"/>
                <c:pt idx="1">
                  <c:v>1</c:v>
                </c:pt>
                <c:pt idx="2">
                  <c:v>2</c:v>
                </c:pt>
                <c:pt idx="3">
                  <c:v>3</c:v>
                </c:pt>
                <c:pt idx="4">
                  <c:v>4</c:v>
                </c:pt>
                <c:pt idx="5">
                  <c:v>5</c:v>
                </c:pt>
                <c:pt idx="6">
                  <c:v>6</c:v>
                </c:pt>
                <c:pt idx="7">
                  <c:v>7</c:v>
                </c:pt>
              </c:numCache>
            </c:numRef>
          </c:xVal>
          <c:yVal>
            <c:numRef>
              <c:f>'Sunflower Height 1'!$D$5:$D$12</c:f>
              <c:numCache>
                <c:formatCode>General</c:formatCode>
                <c:ptCount val="8"/>
                <c:pt idx="0">
                  <c:v>0</c:v>
                </c:pt>
              </c:numCache>
            </c:numRef>
          </c:yVal>
          <c:smooth val="0"/>
          <c:extLst xmlns:c16r2="http://schemas.microsoft.com/office/drawing/2015/06/chart">
            <c:ext xmlns:c16="http://schemas.microsoft.com/office/drawing/2014/chart" uri="{C3380CC4-5D6E-409C-BE32-E72D297353CC}">
              <c16:uniqueId val="{00000001-CD99-43F1-A51B-A0F69E3DC116}"/>
            </c:ext>
          </c:extLst>
        </c:ser>
        <c:dLbls>
          <c:showLegendKey val="0"/>
          <c:showVal val="0"/>
          <c:showCatName val="0"/>
          <c:showSerName val="0"/>
          <c:showPercent val="0"/>
          <c:showBubbleSize val="0"/>
        </c:dLbls>
        <c:axId val="531960544"/>
        <c:axId val="531958584"/>
      </c:scatterChart>
      <c:valAx>
        <c:axId val="531960544"/>
        <c:scaling>
          <c:orientation val="minMax"/>
          <c:max val="7"/>
          <c:min val="1"/>
        </c:scaling>
        <c:delete val="0"/>
        <c:axPos val="b"/>
        <c:majorGridlines>
          <c:spPr>
            <a:ln w="12700" cap="flat" cmpd="sng" algn="ctr">
              <a:solidFill>
                <a:schemeClr val="tx1">
                  <a:lumMod val="25000"/>
                  <a:lumOff val="7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600" dirty="0">
                    <a:solidFill>
                      <a:schemeClr val="tx1">
                        <a:lumMod val="90000"/>
                        <a:lumOff val="10000"/>
                      </a:schemeClr>
                    </a:solidFill>
                    <a:latin typeface="Twinkl" pitchFamily="50" charset="0"/>
                  </a:rPr>
                  <a:t>Week</a:t>
                </a:r>
              </a:p>
            </c:rich>
          </c:tx>
          <c:layout>
            <c:manualLayout>
              <c:xMode val="edge"/>
              <c:yMode val="edge"/>
              <c:x val="0.46659906094304759"/>
              <c:y val="0.9119226436992339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lumMod val="90000"/>
                    <a:lumOff val="10000"/>
                  </a:schemeClr>
                </a:solidFill>
                <a:latin typeface="+mn-lt"/>
                <a:ea typeface="+mn-ea"/>
                <a:cs typeface="+mn-cs"/>
              </a:defRPr>
            </a:pPr>
            <a:endParaRPr lang="en-US"/>
          </a:p>
        </c:txPr>
        <c:crossAx val="531958584"/>
        <c:crosses val="autoZero"/>
        <c:crossBetween val="midCat"/>
        <c:majorUnit val="1"/>
      </c:valAx>
      <c:valAx>
        <c:axId val="531958584"/>
        <c:scaling>
          <c:orientation val="minMax"/>
          <c:max val="100"/>
          <c:min val="50"/>
        </c:scaling>
        <c:delete val="0"/>
        <c:axPos val="l"/>
        <c:majorGridlines>
          <c:spPr>
            <a:ln w="12700" cap="flat" cmpd="sng" algn="ctr">
              <a:solidFill>
                <a:schemeClr val="tx1">
                  <a:lumMod val="25000"/>
                  <a:lumOff val="75000"/>
                </a:schemeClr>
              </a:solidFill>
              <a:round/>
            </a:ln>
            <a:effectLst/>
          </c:spPr>
        </c:majorGridlines>
        <c:minorGridlines>
          <c:spPr>
            <a:ln w="3175" cap="flat" cmpd="sng" algn="ctr">
              <a:solidFill>
                <a:schemeClr val="tx1">
                  <a:lumMod val="10000"/>
                  <a:lumOff val="90000"/>
                </a:schemeClr>
              </a:solidFill>
              <a:round/>
            </a:ln>
            <a:effectLst/>
          </c:spPr>
        </c:min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winkl" pitchFamily="50" charset="0"/>
                    <a:ea typeface="+mn-ea"/>
                    <a:cs typeface="+mn-cs"/>
                  </a:defRPr>
                </a:pPr>
                <a:r>
                  <a:rPr lang="en-GB" sz="1600" dirty="0">
                    <a:solidFill>
                      <a:schemeClr val="tx1">
                        <a:lumMod val="90000"/>
                        <a:lumOff val="10000"/>
                      </a:schemeClr>
                    </a:solidFill>
                    <a:latin typeface="Twinkl" pitchFamily="50" charset="0"/>
                  </a:rPr>
                  <a:t>Height</a:t>
                </a:r>
                <a:r>
                  <a:rPr lang="en-GB" sz="1600" baseline="0" dirty="0">
                    <a:solidFill>
                      <a:schemeClr val="tx1">
                        <a:lumMod val="90000"/>
                        <a:lumOff val="10000"/>
                      </a:schemeClr>
                    </a:solidFill>
                    <a:latin typeface="Twinkl" pitchFamily="50" charset="0"/>
                  </a:rPr>
                  <a:t>  (cm)</a:t>
                </a:r>
                <a:endParaRPr lang="en-GB" sz="1600" dirty="0">
                  <a:solidFill>
                    <a:schemeClr val="tx1">
                      <a:lumMod val="90000"/>
                      <a:lumOff val="10000"/>
                    </a:schemeClr>
                  </a:solidFill>
                  <a:latin typeface="Twinkl" pitchFamily="50" charset="0"/>
                </a:endParaRPr>
              </a:p>
            </c:rich>
          </c:tx>
          <c:layout>
            <c:manualLayout>
              <c:xMode val="edge"/>
              <c:yMode val="edge"/>
              <c:x val="0"/>
              <c:y val="0.28934559951266459"/>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winkl" pitchFamily="50" charset="0"/>
                  <a:ea typeface="+mn-ea"/>
                  <a:cs typeface="+mn-cs"/>
                </a:defRPr>
              </a:pPr>
              <a:endParaRPr lang="en-US"/>
            </a:p>
          </c:txPr>
        </c:title>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lumMod val="90000"/>
                    <a:lumOff val="10000"/>
                  </a:schemeClr>
                </a:solidFill>
                <a:latin typeface="+mn-lt"/>
                <a:ea typeface="+mn-ea"/>
                <a:cs typeface="+mn-cs"/>
              </a:defRPr>
            </a:pPr>
            <a:endParaRPr lang="en-US"/>
          </a:p>
        </c:txPr>
        <c:crossAx val="531960544"/>
        <c:crossesAt val="1"/>
        <c:crossBetween val="midCat"/>
        <c:majorUnit val="5"/>
        <c:minorUnit val="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36687116176818"/>
          <c:y val="5.760208678527224E-2"/>
          <c:w val="0.78894449344534867"/>
          <c:h val="0.81259346300807411"/>
        </c:manualLayout>
      </c:layout>
      <c:scatterChart>
        <c:scatterStyle val="lineMarker"/>
        <c:varyColors val="0"/>
        <c:ser>
          <c:idx val="0"/>
          <c:order val="0"/>
          <c:spPr>
            <a:ln w="19050" cap="rnd">
              <a:solidFill>
                <a:srgbClr val="00B050"/>
              </a:solidFill>
              <a:prstDash val="dash"/>
              <a:round/>
            </a:ln>
            <a:effectLst/>
          </c:spPr>
          <c:marker>
            <c:symbol val="circle"/>
            <c:size val="5"/>
            <c:spPr>
              <a:solidFill>
                <a:srgbClr val="00B050"/>
              </a:solidFill>
              <a:ln w="9525">
                <a:noFill/>
              </a:ln>
              <a:effectLst/>
            </c:spPr>
          </c:marker>
          <c:xVal>
            <c:numRef>
              <c:f>'Sunflower Height 1'!$B$5:$B$12</c:f>
              <c:numCache>
                <c:formatCode>General</c:formatCode>
                <c:ptCount val="8"/>
                <c:pt idx="1">
                  <c:v>1</c:v>
                </c:pt>
                <c:pt idx="2">
                  <c:v>2</c:v>
                </c:pt>
                <c:pt idx="3">
                  <c:v>3</c:v>
                </c:pt>
                <c:pt idx="4">
                  <c:v>4</c:v>
                </c:pt>
                <c:pt idx="5">
                  <c:v>5</c:v>
                </c:pt>
                <c:pt idx="6">
                  <c:v>6</c:v>
                </c:pt>
                <c:pt idx="7">
                  <c:v>7</c:v>
                </c:pt>
              </c:numCache>
            </c:numRef>
          </c:xVal>
          <c:yVal>
            <c:numRef>
              <c:f>'Sunflower Height 1'!$C$5:$C$12</c:f>
              <c:numCache>
                <c:formatCode>General</c:formatCode>
                <c:ptCount val="8"/>
                <c:pt idx="0">
                  <c:v>0</c:v>
                </c:pt>
              </c:numCache>
            </c:numRef>
          </c:yVal>
          <c:smooth val="0"/>
          <c:extLst xmlns:c16r2="http://schemas.microsoft.com/office/drawing/2015/06/chart">
            <c:ext xmlns:c16="http://schemas.microsoft.com/office/drawing/2014/chart" uri="{C3380CC4-5D6E-409C-BE32-E72D297353CC}">
              <c16:uniqueId val="{00000000-CD99-43F1-A51B-A0F69E3DC116}"/>
            </c:ext>
          </c:extLst>
        </c:ser>
        <c:ser>
          <c:idx val="1"/>
          <c:order val="1"/>
          <c:spPr>
            <a:ln w="19050" cap="rnd">
              <a:solidFill>
                <a:srgbClr val="00B050"/>
              </a:solidFill>
              <a:round/>
            </a:ln>
            <a:effectLst/>
          </c:spPr>
          <c:marker>
            <c:symbol val="circle"/>
            <c:size val="5"/>
            <c:spPr>
              <a:solidFill>
                <a:srgbClr val="00B050"/>
              </a:solidFill>
              <a:ln w="9525">
                <a:noFill/>
              </a:ln>
              <a:effectLst/>
            </c:spPr>
          </c:marker>
          <c:xVal>
            <c:numRef>
              <c:f>'Sunflower Height 1'!$B$5:$B$12</c:f>
              <c:numCache>
                <c:formatCode>General</c:formatCode>
                <c:ptCount val="8"/>
                <c:pt idx="1">
                  <c:v>1</c:v>
                </c:pt>
                <c:pt idx="2">
                  <c:v>2</c:v>
                </c:pt>
                <c:pt idx="3">
                  <c:v>3</c:v>
                </c:pt>
                <c:pt idx="4">
                  <c:v>4</c:v>
                </c:pt>
                <c:pt idx="5">
                  <c:v>5</c:v>
                </c:pt>
                <c:pt idx="6">
                  <c:v>6</c:v>
                </c:pt>
                <c:pt idx="7">
                  <c:v>7</c:v>
                </c:pt>
              </c:numCache>
            </c:numRef>
          </c:xVal>
          <c:yVal>
            <c:numRef>
              <c:f>'Sunflower Height 1'!$D$5:$D$12</c:f>
              <c:numCache>
                <c:formatCode>General</c:formatCode>
                <c:ptCount val="8"/>
                <c:pt idx="0">
                  <c:v>0</c:v>
                </c:pt>
              </c:numCache>
            </c:numRef>
          </c:yVal>
          <c:smooth val="0"/>
          <c:extLst xmlns:c16r2="http://schemas.microsoft.com/office/drawing/2015/06/chart">
            <c:ext xmlns:c16="http://schemas.microsoft.com/office/drawing/2014/chart" uri="{C3380CC4-5D6E-409C-BE32-E72D297353CC}">
              <c16:uniqueId val="{00000001-CD99-43F1-A51B-A0F69E3DC116}"/>
            </c:ext>
          </c:extLst>
        </c:ser>
        <c:dLbls>
          <c:showLegendKey val="0"/>
          <c:showVal val="0"/>
          <c:showCatName val="0"/>
          <c:showSerName val="0"/>
          <c:showPercent val="0"/>
          <c:showBubbleSize val="0"/>
        </c:dLbls>
        <c:axId val="531962112"/>
        <c:axId val="531962896"/>
      </c:scatterChart>
      <c:valAx>
        <c:axId val="531962112"/>
        <c:scaling>
          <c:orientation val="minMax"/>
          <c:max val="7"/>
          <c:min val="1"/>
        </c:scaling>
        <c:delete val="0"/>
        <c:axPos val="b"/>
        <c:majorGridlines>
          <c:spPr>
            <a:ln w="12700" cap="flat" cmpd="sng" algn="ctr">
              <a:solidFill>
                <a:schemeClr val="tx1">
                  <a:lumMod val="25000"/>
                  <a:lumOff val="7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600" dirty="0">
                    <a:solidFill>
                      <a:schemeClr val="tx1">
                        <a:lumMod val="90000"/>
                        <a:lumOff val="10000"/>
                      </a:schemeClr>
                    </a:solidFill>
                    <a:latin typeface="Twinkl" pitchFamily="50" charset="0"/>
                  </a:rPr>
                  <a:t>Week</a:t>
                </a:r>
              </a:p>
            </c:rich>
          </c:tx>
          <c:layout>
            <c:manualLayout>
              <c:xMode val="edge"/>
              <c:yMode val="edge"/>
              <c:x val="0.46659906094304759"/>
              <c:y val="0.9119226436992339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lumMod val="90000"/>
                    <a:lumOff val="10000"/>
                  </a:schemeClr>
                </a:solidFill>
                <a:latin typeface="+mn-lt"/>
                <a:ea typeface="+mn-ea"/>
                <a:cs typeface="+mn-cs"/>
              </a:defRPr>
            </a:pPr>
            <a:endParaRPr lang="en-US"/>
          </a:p>
        </c:txPr>
        <c:crossAx val="531962896"/>
        <c:crosses val="autoZero"/>
        <c:crossBetween val="midCat"/>
        <c:majorUnit val="1"/>
      </c:valAx>
      <c:valAx>
        <c:axId val="531962896"/>
        <c:scaling>
          <c:orientation val="minMax"/>
          <c:max val="100"/>
          <c:min val="50"/>
        </c:scaling>
        <c:delete val="0"/>
        <c:axPos val="l"/>
        <c:majorGridlines>
          <c:spPr>
            <a:ln w="12700" cap="flat" cmpd="sng" algn="ctr">
              <a:solidFill>
                <a:schemeClr val="tx1">
                  <a:lumMod val="25000"/>
                  <a:lumOff val="75000"/>
                </a:schemeClr>
              </a:solidFill>
              <a:round/>
            </a:ln>
            <a:effectLst/>
          </c:spPr>
        </c:majorGridlines>
        <c:minorGridlines>
          <c:spPr>
            <a:ln w="3175" cap="flat" cmpd="sng" algn="ctr">
              <a:solidFill>
                <a:schemeClr val="tx1">
                  <a:lumMod val="10000"/>
                  <a:lumOff val="90000"/>
                </a:schemeClr>
              </a:solidFill>
              <a:round/>
            </a:ln>
            <a:effectLst/>
          </c:spPr>
        </c:min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winkl" pitchFamily="50" charset="0"/>
                    <a:ea typeface="+mn-ea"/>
                    <a:cs typeface="+mn-cs"/>
                  </a:defRPr>
                </a:pPr>
                <a:r>
                  <a:rPr lang="en-GB" sz="1600" dirty="0">
                    <a:solidFill>
                      <a:schemeClr val="tx1">
                        <a:lumMod val="90000"/>
                        <a:lumOff val="10000"/>
                      </a:schemeClr>
                    </a:solidFill>
                    <a:latin typeface="Twinkl" pitchFamily="50" charset="0"/>
                  </a:rPr>
                  <a:t>Height</a:t>
                </a:r>
                <a:r>
                  <a:rPr lang="en-GB" sz="1600" baseline="0" dirty="0">
                    <a:solidFill>
                      <a:schemeClr val="tx1">
                        <a:lumMod val="90000"/>
                        <a:lumOff val="10000"/>
                      </a:schemeClr>
                    </a:solidFill>
                    <a:latin typeface="Twinkl" pitchFamily="50" charset="0"/>
                  </a:rPr>
                  <a:t>  (cm)</a:t>
                </a:r>
                <a:endParaRPr lang="en-GB" sz="1600" dirty="0">
                  <a:solidFill>
                    <a:schemeClr val="tx1">
                      <a:lumMod val="90000"/>
                      <a:lumOff val="10000"/>
                    </a:schemeClr>
                  </a:solidFill>
                  <a:latin typeface="Twinkl" pitchFamily="50" charset="0"/>
                </a:endParaRPr>
              </a:p>
            </c:rich>
          </c:tx>
          <c:layout>
            <c:manualLayout>
              <c:xMode val="edge"/>
              <c:yMode val="edge"/>
              <c:x val="0"/>
              <c:y val="0.28934559951266459"/>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winkl" pitchFamily="50" charset="0"/>
                  <a:ea typeface="+mn-ea"/>
                  <a:cs typeface="+mn-cs"/>
                </a:defRPr>
              </a:pPr>
              <a:endParaRPr lang="en-US"/>
            </a:p>
          </c:txPr>
        </c:title>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lumMod val="90000"/>
                    <a:lumOff val="10000"/>
                  </a:schemeClr>
                </a:solidFill>
                <a:latin typeface="+mn-lt"/>
                <a:ea typeface="+mn-ea"/>
                <a:cs typeface="+mn-cs"/>
              </a:defRPr>
            </a:pPr>
            <a:endParaRPr lang="en-US"/>
          </a:p>
        </c:txPr>
        <c:crossAx val="531962112"/>
        <c:crossesAt val="1"/>
        <c:crossBetween val="midCat"/>
        <c:majorUnit val="5"/>
        <c:minorUnit val="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36687116176818"/>
          <c:y val="5.760208678527224E-2"/>
          <c:w val="0.78894449344534867"/>
          <c:h val="0.81259346300807411"/>
        </c:manualLayout>
      </c:layout>
      <c:scatterChart>
        <c:scatterStyle val="lineMarker"/>
        <c:varyColors val="0"/>
        <c:ser>
          <c:idx val="0"/>
          <c:order val="0"/>
          <c:spPr>
            <a:ln w="19050" cap="rnd">
              <a:solidFill>
                <a:srgbClr val="00B050"/>
              </a:solidFill>
              <a:prstDash val="dash"/>
              <a:round/>
            </a:ln>
            <a:effectLst/>
          </c:spPr>
          <c:marker>
            <c:symbol val="circle"/>
            <c:size val="5"/>
            <c:spPr>
              <a:solidFill>
                <a:srgbClr val="00B050"/>
              </a:solidFill>
              <a:ln w="9525">
                <a:noFill/>
              </a:ln>
              <a:effectLst/>
            </c:spPr>
          </c:marker>
          <c:xVal>
            <c:numRef>
              <c:f>'Sunflower Height 1'!$B$5:$B$12</c:f>
              <c:numCache>
                <c:formatCode>General</c:formatCode>
                <c:ptCount val="8"/>
                <c:pt idx="1">
                  <c:v>1</c:v>
                </c:pt>
                <c:pt idx="2">
                  <c:v>2</c:v>
                </c:pt>
                <c:pt idx="3">
                  <c:v>3</c:v>
                </c:pt>
                <c:pt idx="4">
                  <c:v>4</c:v>
                </c:pt>
                <c:pt idx="5">
                  <c:v>5</c:v>
                </c:pt>
                <c:pt idx="6">
                  <c:v>6</c:v>
                </c:pt>
                <c:pt idx="7">
                  <c:v>7</c:v>
                </c:pt>
              </c:numCache>
            </c:numRef>
          </c:xVal>
          <c:yVal>
            <c:numRef>
              <c:f>'Sunflower Height 1'!$C$5:$C$12</c:f>
              <c:numCache>
                <c:formatCode>General</c:formatCode>
                <c:ptCount val="8"/>
                <c:pt idx="0">
                  <c:v>0</c:v>
                </c:pt>
              </c:numCache>
            </c:numRef>
          </c:yVal>
          <c:smooth val="0"/>
          <c:extLst xmlns:c16r2="http://schemas.microsoft.com/office/drawing/2015/06/chart">
            <c:ext xmlns:c16="http://schemas.microsoft.com/office/drawing/2014/chart" uri="{C3380CC4-5D6E-409C-BE32-E72D297353CC}">
              <c16:uniqueId val="{00000000-CD99-43F1-A51B-A0F69E3DC116}"/>
            </c:ext>
          </c:extLst>
        </c:ser>
        <c:ser>
          <c:idx val="1"/>
          <c:order val="1"/>
          <c:spPr>
            <a:ln w="19050" cap="rnd">
              <a:solidFill>
                <a:srgbClr val="00B050"/>
              </a:solidFill>
              <a:round/>
            </a:ln>
            <a:effectLst/>
          </c:spPr>
          <c:marker>
            <c:symbol val="circle"/>
            <c:size val="5"/>
            <c:spPr>
              <a:solidFill>
                <a:srgbClr val="00B050"/>
              </a:solidFill>
              <a:ln w="9525">
                <a:noFill/>
              </a:ln>
              <a:effectLst/>
            </c:spPr>
          </c:marker>
          <c:xVal>
            <c:numRef>
              <c:f>'Sunflower Height 1'!$B$5:$B$12</c:f>
              <c:numCache>
                <c:formatCode>General</c:formatCode>
                <c:ptCount val="8"/>
                <c:pt idx="1">
                  <c:v>1</c:v>
                </c:pt>
                <c:pt idx="2">
                  <c:v>2</c:v>
                </c:pt>
                <c:pt idx="3">
                  <c:v>3</c:v>
                </c:pt>
                <c:pt idx="4">
                  <c:v>4</c:v>
                </c:pt>
                <c:pt idx="5">
                  <c:v>5</c:v>
                </c:pt>
                <c:pt idx="6">
                  <c:v>6</c:v>
                </c:pt>
                <c:pt idx="7">
                  <c:v>7</c:v>
                </c:pt>
              </c:numCache>
            </c:numRef>
          </c:xVal>
          <c:yVal>
            <c:numRef>
              <c:f>'Sunflower Height 1'!$D$5:$D$12</c:f>
              <c:numCache>
                <c:formatCode>General</c:formatCode>
                <c:ptCount val="8"/>
                <c:pt idx="0">
                  <c:v>0</c:v>
                </c:pt>
              </c:numCache>
            </c:numRef>
          </c:yVal>
          <c:smooth val="0"/>
          <c:extLst xmlns:c16r2="http://schemas.microsoft.com/office/drawing/2015/06/chart">
            <c:ext xmlns:c16="http://schemas.microsoft.com/office/drawing/2014/chart" uri="{C3380CC4-5D6E-409C-BE32-E72D297353CC}">
              <c16:uniqueId val="{00000001-CD99-43F1-A51B-A0F69E3DC116}"/>
            </c:ext>
          </c:extLst>
        </c:ser>
        <c:dLbls>
          <c:showLegendKey val="0"/>
          <c:showVal val="0"/>
          <c:showCatName val="0"/>
          <c:showSerName val="0"/>
          <c:showPercent val="0"/>
          <c:showBubbleSize val="0"/>
        </c:dLbls>
        <c:axId val="531957800"/>
        <c:axId val="531956624"/>
      </c:scatterChart>
      <c:valAx>
        <c:axId val="531957800"/>
        <c:scaling>
          <c:orientation val="minMax"/>
          <c:max val="7"/>
          <c:min val="1"/>
        </c:scaling>
        <c:delete val="0"/>
        <c:axPos val="b"/>
        <c:majorGridlines>
          <c:spPr>
            <a:ln w="12700" cap="flat" cmpd="sng" algn="ctr">
              <a:solidFill>
                <a:schemeClr val="tx1">
                  <a:lumMod val="25000"/>
                  <a:lumOff val="7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600" dirty="0">
                    <a:solidFill>
                      <a:schemeClr val="tx1">
                        <a:lumMod val="90000"/>
                        <a:lumOff val="10000"/>
                      </a:schemeClr>
                    </a:solidFill>
                    <a:latin typeface="Twinkl" pitchFamily="50" charset="0"/>
                  </a:rPr>
                  <a:t>Week</a:t>
                </a:r>
              </a:p>
            </c:rich>
          </c:tx>
          <c:layout>
            <c:manualLayout>
              <c:xMode val="edge"/>
              <c:yMode val="edge"/>
              <c:x val="0.46659906094304759"/>
              <c:y val="0.9119226436992339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lumMod val="90000"/>
                    <a:lumOff val="10000"/>
                  </a:schemeClr>
                </a:solidFill>
                <a:latin typeface="+mn-lt"/>
                <a:ea typeface="+mn-ea"/>
                <a:cs typeface="+mn-cs"/>
              </a:defRPr>
            </a:pPr>
            <a:endParaRPr lang="en-US"/>
          </a:p>
        </c:txPr>
        <c:crossAx val="531956624"/>
        <c:crosses val="autoZero"/>
        <c:crossBetween val="midCat"/>
        <c:majorUnit val="1"/>
      </c:valAx>
      <c:valAx>
        <c:axId val="531956624"/>
        <c:scaling>
          <c:orientation val="minMax"/>
          <c:max val="100"/>
          <c:min val="50"/>
        </c:scaling>
        <c:delete val="0"/>
        <c:axPos val="l"/>
        <c:majorGridlines>
          <c:spPr>
            <a:ln w="12700" cap="flat" cmpd="sng" algn="ctr">
              <a:solidFill>
                <a:schemeClr val="tx1">
                  <a:lumMod val="25000"/>
                  <a:lumOff val="75000"/>
                </a:schemeClr>
              </a:solidFill>
              <a:round/>
            </a:ln>
            <a:effectLst/>
          </c:spPr>
        </c:majorGridlines>
        <c:minorGridlines>
          <c:spPr>
            <a:ln w="3175" cap="flat" cmpd="sng" algn="ctr">
              <a:solidFill>
                <a:schemeClr val="tx1">
                  <a:lumMod val="10000"/>
                  <a:lumOff val="90000"/>
                </a:schemeClr>
              </a:solidFill>
              <a:round/>
            </a:ln>
            <a:effectLst/>
          </c:spPr>
        </c:min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winkl" pitchFamily="50" charset="0"/>
                    <a:ea typeface="+mn-ea"/>
                    <a:cs typeface="+mn-cs"/>
                  </a:defRPr>
                </a:pPr>
                <a:r>
                  <a:rPr lang="en-GB" sz="1600" dirty="0">
                    <a:solidFill>
                      <a:schemeClr val="tx1">
                        <a:lumMod val="90000"/>
                        <a:lumOff val="10000"/>
                      </a:schemeClr>
                    </a:solidFill>
                    <a:latin typeface="Twinkl" pitchFamily="50" charset="0"/>
                  </a:rPr>
                  <a:t>Height</a:t>
                </a:r>
                <a:r>
                  <a:rPr lang="en-GB" sz="1600" baseline="0" dirty="0">
                    <a:solidFill>
                      <a:schemeClr val="tx1">
                        <a:lumMod val="90000"/>
                        <a:lumOff val="10000"/>
                      </a:schemeClr>
                    </a:solidFill>
                    <a:latin typeface="Twinkl" pitchFamily="50" charset="0"/>
                  </a:rPr>
                  <a:t>  (cm)</a:t>
                </a:r>
                <a:endParaRPr lang="en-GB" sz="1600" dirty="0">
                  <a:solidFill>
                    <a:schemeClr val="tx1">
                      <a:lumMod val="90000"/>
                      <a:lumOff val="10000"/>
                    </a:schemeClr>
                  </a:solidFill>
                  <a:latin typeface="Twinkl" pitchFamily="50" charset="0"/>
                </a:endParaRPr>
              </a:p>
            </c:rich>
          </c:tx>
          <c:layout>
            <c:manualLayout>
              <c:xMode val="edge"/>
              <c:yMode val="edge"/>
              <c:x val="0"/>
              <c:y val="0.28934559951266459"/>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winkl" pitchFamily="50" charset="0"/>
                  <a:ea typeface="+mn-ea"/>
                  <a:cs typeface="+mn-cs"/>
                </a:defRPr>
              </a:pPr>
              <a:endParaRPr lang="en-US"/>
            </a:p>
          </c:txPr>
        </c:title>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lumMod val="90000"/>
                    <a:lumOff val="10000"/>
                  </a:schemeClr>
                </a:solidFill>
                <a:latin typeface="+mn-lt"/>
                <a:ea typeface="+mn-ea"/>
                <a:cs typeface="+mn-cs"/>
              </a:defRPr>
            </a:pPr>
            <a:endParaRPr lang="en-US"/>
          </a:p>
        </c:txPr>
        <c:crossAx val="531957800"/>
        <c:crossesAt val="1"/>
        <c:crossBetween val="midCat"/>
        <c:majorUnit val="5"/>
        <c:minorUnit val="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36687116176818"/>
          <c:y val="5.760208678527224E-2"/>
          <c:w val="0.78894449344534867"/>
          <c:h val="0.81259346300807411"/>
        </c:manualLayout>
      </c:layout>
      <c:scatterChart>
        <c:scatterStyle val="lineMarker"/>
        <c:varyColors val="0"/>
        <c:ser>
          <c:idx val="0"/>
          <c:order val="0"/>
          <c:spPr>
            <a:ln w="19050" cap="rnd">
              <a:solidFill>
                <a:srgbClr val="00B050"/>
              </a:solidFill>
              <a:prstDash val="dash"/>
              <a:round/>
            </a:ln>
            <a:effectLst/>
          </c:spPr>
          <c:marker>
            <c:symbol val="circle"/>
            <c:size val="5"/>
            <c:spPr>
              <a:solidFill>
                <a:srgbClr val="00B050"/>
              </a:solidFill>
              <a:ln w="9525">
                <a:noFill/>
              </a:ln>
              <a:effectLst/>
            </c:spPr>
          </c:marker>
          <c:xVal>
            <c:numRef>
              <c:f>'Sunflower Height 1'!$B$5:$B$12</c:f>
              <c:numCache>
                <c:formatCode>General</c:formatCode>
                <c:ptCount val="8"/>
                <c:pt idx="1">
                  <c:v>1</c:v>
                </c:pt>
                <c:pt idx="2">
                  <c:v>2</c:v>
                </c:pt>
                <c:pt idx="3">
                  <c:v>3</c:v>
                </c:pt>
                <c:pt idx="4">
                  <c:v>4</c:v>
                </c:pt>
                <c:pt idx="5">
                  <c:v>5</c:v>
                </c:pt>
                <c:pt idx="6">
                  <c:v>6</c:v>
                </c:pt>
                <c:pt idx="7">
                  <c:v>7</c:v>
                </c:pt>
              </c:numCache>
            </c:numRef>
          </c:xVal>
          <c:yVal>
            <c:numRef>
              <c:f>'Sunflower Height 1'!$C$5:$C$12</c:f>
              <c:numCache>
                <c:formatCode>General</c:formatCode>
                <c:ptCount val="8"/>
                <c:pt idx="0">
                  <c:v>0</c:v>
                </c:pt>
              </c:numCache>
            </c:numRef>
          </c:yVal>
          <c:smooth val="0"/>
          <c:extLst xmlns:c16r2="http://schemas.microsoft.com/office/drawing/2015/06/chart">
            <c:ext xmlns:c16="http://schemas.microsoft.com/office/drawing/2014/chart" uri="{C3380CC4-5D6E-409C-BE32-E72D297353CC}">
              <c16:uniqueId val="{00000000-CD99-43F1-A51B-A0F69E3DC116}"/>
            </c:ext>
          </c:extLst>
        </c:ser>
        <c:ser>
          <c:idx val="1"/>
          <c:order val="1"/>
          <c:spPr>
            <a:ln w="19050" cap="rnd">
              <a:solidFill>
                <a:srgbClr val="00B050"/>
              </a:solidFill>
              <a:round/>
            </a:ln>
            <a:effectLst/>
          </c:spPr>
          <c:marker>
            <c:symbol val="circle"/>
            <c:size val="5"/>
            <c:spPr>
              <a:solidFill>
                <a:srgbClr val="00B050"/>
              </a:solidFill>
              <a:ln w="9525">
                <a:noFill/>
              </a:ln>
              <a:effectLst/>
            </c:spPr>
          </c:marker>
          <c:xVal>
            <c:numRef>
              <c:f>'Sunflower Height 1'!$B$5:$B$12</c:f>
              <c:numCache>
                <c:formatCode>General</c:formatCode>
                <c:ptCount val="8"/>
                <c:pt idx="1">
                  <c:v>1</c:v>
                </c:pt>
                <c:pt idx="2">
                  <c:v>2</c:v>
                </c:pt>
                <c:pt idx="3">
                  <c:v>3</c:v>
                </c:pt>
                <c:pt idx="4">
                  <c:v>4</c:v>
                </c:pt>
                <c:pt idx="5">
                  <c:v>5</c:v>
                </c:pt>
                <c:pt idx="6">
                  <c:v>6</c:v>
                </c:pt>
                <c:pt idx="7">
                  <c:v>7</c:v>
                </c:pt>
              </c:numCache>
            </c:numRef>
          </c:xVal>
          <c:yVal>
            <c:numRef>
              <c:f>'Sunflower Height 1'!$D$5:$D$12</c:f>
              <c:numCache>
                <c:formatCode>General</c:formatCode>
                <c:ptCount val="8"/>
                <c:pt idx="0">
                  <c:v>0</c:v>
                </c:pt>
              </c:numCache>
            </c:numRef>
          </c:yVal>
          <c:smooth val="0"/>
          <c:extLst xmlns:c16r2="http://schemas.microsoft.com/office/drawing/2015/06/chart">
            <c:ext xmlns:c16="http://schemas.microsoft.com/office/drawing/2014/chart" uri="{C3380CC4-5D6E-409C-BE32-E72D297353CC}">
              <c16:uniqueId val="{00000001-CD99-43F1-A51B-A0F69E3DC116}"/>
            </c:ext>
          </c:extLst>
        </c:ser>
        <c:dLbls>
          <c:showLegendKey val="0"/>
          <c:showVal val="0"/>
          <c:showCatName val="0"/>
          <c:showSerName val="0"/>
          <c:showPercent val="0"/>
          <c:showBubbleSize val="0"/>
        </c:dLbls>
        <c:axId val="531960936"/>
        <c:axId val="531957408"/>
      </c:scatterChart>
      <c:valAx>
        <c:axId val="531960936"/>
        <c:scaling>
          <c:orientation val="minMax"/>
          <c:max val="7"/>
          <c:min val="1"/>
        </c:scaling>
        <c:delete val="0"/>
        <c:axPos val="b"/>
        <c:majorGridlines>
          <c:spPr>
            <a:ln w="12700" cap="flat" cmpd="sng" algn="ctr">
              <a:solidFill>
                <a:schemeClr val="tx1">
                  <a:lumMod val="25000"/>
                  <a:lumOff val="7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600" dirty="0">
                    <a:solidFill>
                      <a:schemeClr val="tx1">
                        <a:lumMod val="90000"/>
                        <a:lumOff val="10000"/>
                      </a:schemeClr>
                    </a:solidFill>
                    <a:latin typeface="Twinkl" pitchFamily="50" charset="0"/>
                  </a:rPr>
                  <a:t>Week</a:t>
                </a:r>
              </a:p>
            </c:rich>
          </c:tx>
          <c:layout>
            <c:manualLayout>
              <c:xMode val="edge"/>
              <c:yMode val="edge"/>
              <c:x val="0.46659906094304759"/>
              <c:y val="0.9119226436992339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lumMod val="90000"/>
                    <a:lumOff val="10000"/>
                  </a:schemeClr>
                </a:solidFill>
                <a:latin typeface="+mn-lt"/>
                <a:ea typeface="+mn-ea"/>
                <a:cs typeface="+mn-cs"/>
              </a:defRPr>
            </a:pPr>
            <a:endParaRPr lang="en-US"/>
          </a:p>
        </c:txPr>
        <c:crossAx val="531957408"/>
        <c:crosses val="autoZero"/>
        <c:crossBetween val="midCat"/>
        <c:majorUnit val="1"/>
      </c:valAx>
      <c:valAx>
        <c:axId val="531957408"/>
        <c:scaling>
          <c:orientation val="minMax"/>
          <c:max val="100"/>
          <c:min val="50"/>
        </c:scaling>
        <c:delete val="0"/>
        <c:axPos val="l"/>
        <c:majorGridlines>
          <c:spPr>
            <a:ln w="12700" cap="flat" cmpd="sng" algn="ctr">
              <a:solidFill>
                <a:schemeClr val="tx1">
                  <a:lumMod val="25000"/>
                  <a:lumOff val="75000"/>
                </a:schemeClr>
              </a:solidFill>
              <a:round/>
            </a:ln>
            <a:effectLst/>
          </c:spPr>
        </c:majorGridlines>
        <c:minorGridlines>
          <c:spPr>
            <a:ln w="3175" cap="flat" cmpd="sng" algn="ctr">
              <a:solidFill>
                <a:schemeClr val="tx1">
                  <a:lumMod val="10000"/>
                  <a:lumOff val="90000"/>
                </a:schemeClr>
              </a:solidFill>
              <a:round/>
            </a:ln>
            <a:effectLst/>
          </c:spPr>
        </c:min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winkl" pitchFamily="50" charset="0"/>
                    <a:ea typeface="+mn-ea"/>
                    <a:cs typeface="+mn-cs"/>
                  </a:defRPr>
                </a:pPr>
                <a:r>
                  <a:rPr lang="en-GB" sz="1600" dirty="0">
                    <a:solidFill>
                      <a:schemeClr val="tx1">
                        <a:lumMod val="90000"/>
                        <a:lumOff val="10000"/>
                      </a:schemeClr>
                    </a:solidFill>
                    <a:latin typeface="Twinkl" pitchFamily="50" charset="0"/>
                  </a:rPr>
                  <a:t>Height</a:t>
                </a:r>
                <a:r>
                  <a:rPr lang="en-GB" sz="1600" baseline="0" dirty="0">
                    <a:solidFill>
                      <a:schemeClr val="tx1">
                        <a:lumMod val="90000"/>
                        <a:lumOff val="10000"/>
                      </a:schemeClr>
                    </a:solidFill>
                    <a:latin typeface="Twinkl" pitchFamily="50" charset="0"/>
                  </a:rPr>
                  <a:t>  (cm)</a:t>
                </a:r>
                <a:endParaRPr lang="en-GB" sz="1600" dirty="0">
                  <a:solidFill>
                    <a:schemeClr val="tx1">
                      <a:lumMod val="90000"/>
                      <a:lumOff val="10000"/>
                    </a:schemeClr>
                  </a:solidFill>
                  <a:latin typeface="Twinkl" pitchFamily="50" charset="0"/>
                </a:endParaRPr>
              </a:p>
            </c:rich>
          </c:tx>
          <c:layout>
            <c:manualLayout>
              <c:xMode val="edge"/>
              <c:yMode val="edge"/>
              <c:x val="0"/>
              <c:y val="0.28934559951266459"/>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winkl" pitchFamily="50" charset="0"/>
                  <a:ea typeface="+mn-ea"/>
                  <a:cs typeface="+mn-cs"/>
                </a:defRPr>
              </a:pPr>
              <a:endParaRPr lang="en-US"/>
            </a:p>
          </c:txPr>
        </c:title>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lumMod val="90000"/>
                    <a:lumOff val="10000"/>
                  </a:schemeClr>
                </a:solidFill>
                <a:latin typeface="+mn-lt"/>
                <a:ea typeface="+mn-ea"/>
                <a:cs typeface="+mn-cs"/>
              </a:defRPr>
            </a:pPr>
            <a:endParaRPr lang="en-US"/>
          </a:p>
        </c:txPr>
        <c:crossAx val="531960936"/>
        <c:crossesAt val="1"/>
        <c:crossBetween val="midCat"/>
        <c:majorUnit val="5"/>
        <c:minorUnit val="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36690901599793"/>
          <c:y val="5.7602034182243377E-2"/>
          <c:w val="0.78894449344534867"/>
          <c:h val="0.81259346300807411"/>
        </c:manualLayout>
      </c:layout>
      <c:scatterChart>
        <c:scatterStyle val="lineMarker"/>
        <c:varyColors val="0"/>
        <c:ser>
          <c:idx val="0"/>
          <c:order val="0"/>
          <c:spPr>
            <a:ln w="19050" cap="rnd">
              <a:solidFill>
                <a:srgbClr val="00B050"/>
              </a:solidFill>
              <a:prstDash val="dash"/>
              <a:round/>
            </a:ln>
            <a:effectLst/>
          </c:spPr>
          <c:marker>
            <c:symbol val="circle"/>
            <c:size val="5"/>
            <c:spPr>
              <a:solidFill>
                <a:srgbClr val="00B050"/>
              </a:solidFill>
              <a:ln w="9525">
                <a:noFill/>
              </a:ln>
              <a:effectLst/>
            </c:spPr>
          </c:marker>
          <c:xVal>
            <c:numRef>
              <c:f>'Sunflower Height 1'!$B$5:$B$12</c:f>
              <c:numCache>
                <c:formatCode>General</c:formatCode>
                <c:ptCount val="8"/>
                <c:pt idx="1">
                  <c:v>1</c:v>
                </c:pt>
                <c:pt idx="2">
                  <c:v>2</c:v>
                </c:pt>
                <c:pt idx="3">
                  <c:v>3</c:v>
                </c:pt>
                <c:pt idx="4">
                  <c:v>4</c:v>
                </c:pt>
                <c:pt idx="5">
                  <c:v>5</c:v>
                </c:pt>
                <c:pt idx="6">
                  <c:v>6</c:v>
                </c:pt>
                <c:pt idx="7">
                  <c:v>7</c:v>
                </c:pt>
              </c:numCache>
            </c:numRef>
          </c:xVal>
          <c:yVal>
            <c:numRef>
              <c:f>'Sunflower Height 1'!$C$5:$C$12</c:f>
              <c:numCache>
                <c:formatCode>General</c:formatCode>
                <c:ptCount val="8"/>
                <c:pt idx="0">
                  <c:v>0</c:v>
                </c:pt>
              </c:numCache>
            </c:numRef>
          </c:yVal>
          <c:smooth val="0"/>
          <c:extLst xmlns:c16r2="http://schemas.microsoft.com/office/drawing/2015/06/chart">
            <c:ext xmlns:c16="http://schemas.microsoft.com/office/drawing/2014/chart" uri="{C3380CC4-5D6E-409C-BE32-E72D297353CC}">
              <c16:uniqueId val="{00000000-CD99-43F1-A51B-A0F69E3DC116}"/>
            </c:ext>
          </c:extLst>
        </c:ser>
        <c:ser>
          <c:idx val="1"/>
          <c:order val="1"/>
          <c:spPr>
            <a:ln w="19050" cap="rnd">
              <a:solidFill>
                <a:srgbClr val="00B050"/>
              </a:solidFill>
              <a:round/>
            </a:ln>
            <a:effectLst/>
          </c:spPr>
          <c:marker>
            <c:symbol val="circle"/>
            <c:size val="5"/>
            <c:spPr>
              <a:solidFill>
                <a:srgbClr val="00B050"/>
              </a:solidFill>
              <a:ln w="9525">
                <a:noFill/>
              </a:ln>
              <a:effectLst/>
            </c:spPr>
          </c:marker>
          <c:xVal>
            <c:numRef>
              <c:f>'Sunflower Height 1'!$B$5:$B$12</c:f>
              <c:numCache>
                <c:formatCode>General</c:formatCode>
                <c:ptCount val="8"/>
                <c:pt idx="1">
                  <c:v>1</c:v>
                </c:pt>
                <c:pt idx="2">
                  <c:v>2</c:v>
                </c:pt>
                <c:pt idx="3">
                  <c:v>3</c:v>
                </c:pt>
                <c:pt idx="4">
                  <c:v>4</c:v>
                </c:pt>
                <c:pt idx="5">
                  <c:v>5</c:v>
                </c:pt>
                <c:pt idx="6">
                  <c:v>6</c:v>
                </c:pt>
                <c:pt idx="7">
                  <c:v>7</c:v>
                </c:pt>
              </c:numCache>
            </c:numRef>
          </c:xVal>
          <c:yVal>
            <c:numRef>
              <c:f>'Sunflower Height 1'!$D$5:$D$12</c:f>
              <c:numCache>
                <c:formatCode>General</c:formatCode>
                <c:ptCount val="8"/>
                <c:pt idx="0">
                  <c:v>0</c:v>
                </c:pt>
              </c:numCache>
            </c:numRef>
          </c:yVal>
          <c:smooth val="0"/>
          <c:extLst xmlns:c16r2="http://schemas.microsoft.com/office/drawing/2015/06/chart">
            <c:ext xmlns:c16="http://schemas.microsoft.com/office/drawing/2014/chart" uri="{C3380CC4-5D6E-409C-BE32-E72D297353CC}">
              <c16:uniqueId val="{00000001-CD99-43F1-A51B-A0F69E3DC116}"/>
            </c:ext>
          </c:extLst>
        </c:ser>
        <c:dLbls>
          <c:showLegendKey val="0"/>
          <c:showVal val="0"/>
          <c:showCatName val="0"/>
          <c:showSerName val="0"/>
          <c:showPercent val="0"/>
          <c:showBubbleSize val="0"/>
        </c:dLbls>
        <c:axId val="264173312"/>
        <c:axId val="264173704"/>
      </c:scatterChart>
      <c:valAx>
        <c:axId val="264173312"/>
        <c:scaling>
          <c:orientation val="minMax"/>
          <c:max val="7"/>
          <c:min val="1"/>
        </c:scaling>
        <c:delete val="0"/>
        <c:axPos val="b"/>
        <c:majorGridlines>
          <c:spPr>
            <a:ln w="12700" cap="flat" cmpd="sng" algn="ctr">
              <a:solidFill>
                <a:schemeClr val="tx1">
                  <a:lumMod val="25000"/>
                  <a:lumOff val="7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600" dirty="0">
                    <a:solidFill>
                      <a:schemeClr val="tx1">
                        <a:lumMod val="90000"/>
                        <a:lumOff val="10000"/>
                      </a:schemeClr>
                    </a:solidFill>
                    <a:latin typeface="Twinkl" pitchFamily="50" charset="0"/>
                  </a:rPr>
                  <a:t>Week</a:t>
                </a:r>
              </a:p>
            </c:rich>
          </c:tx>
          <c:layout>
            <c:manualLayout>
              <c:xMode val="edge"/>
              <c:yMode val="edge"/>
              <c:x val="0.46659906094304759"/>
              <c:y val="0.9119226436992339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lumMod val="90000"/>
                    <a:lumOff val="10000"/>
                  </a:schemeClr>
                </a:solidFill>
                <a:latin typeface="+mn-lt"/>
                <a:ea typeface="+mn-ea"/>
                <a:cs typeface="+mn-cs"/>
              </a:defRPr>
            </a:pPr>
            <a:endParaRPr lang="en-US"/>
          </a:p>
        </c:txPr>
        <c:crossAx val="264173704"/>
        <c:crosses val="autoZero"/>
        <c:crossBetween val="midCat"/>
        <c:majorUnit val="1"/>
      </c:valAx>
      <c:valAx>
        <c:axId val="264173704"/>
        <c:scaling>
          <c:orientation val="minMax"/>
          <c:max val="100"/>
          <c:min val="50"/>
        </c:scaling>
        <c:delete val="0"/>
        <c:axPos val="l"/>
        <c:majorGridlines>
          <c:spPr>
            <a:ln w="12700" cap="flat" cmpd="sng" algn="ctr">
              <a:solidFill>
                <a:schemeClr val="tx1">
                  <a:lumMod val="25000"/>
                  <a:lumOff val="75000"/>
                </a:schemeClr>
              </a:solidFill>
              <a:round/>
            </a:ln>
            <a:effectLst/>
          </c:spPr>
        </c:majorGridlines>
        <c:minorGridlines>
          <c:spPr>
            <a:ln w="3175" cap="flat" cmpd="sng" algn="ctr">
              <a:solidFill>
                <a:schemeClr val="tx1">
                  <a:lumMod val="10000"/>
                  <a:lumOff val="90000"/>
                </a:schemeClr>
              </a:solidFill>
              <a:round/>
            </a:ln>
            <a:effectLst/>
          </c:spPr>
        </c:min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winkl" pitchFamily="50" charset="0"/>
                    <a:ea typeface="+mn-ea"/>
                    <a:cs typeface="+mn-cs"/>
                  </a:defRPr>
                </a:pPr>
                <a:r>
                  <a:rPr lang="en-GB" sz="1600" dirty="0">
                    <a:solidFill>
                      <a:schemeClr val="tx1">
                        <a:lumMod val="90000"/>
                        <a:lumOff val="10000"/>
                      </a:schemeClr>
                    </a:solidFill>
                    <a:latin typeface="Twinkl" pitchFamily="50" charset="0"/>
                  </a:rPr>
                  <a:t>Height</a:t>
                </a:r>
                <a:r>
                  <a:rPr lang="en-GB" sz="1600" baseline="0" dirty="0">
                    <a:solidFill>
                      <a:schemeClr val="tx1">
                        <a:lumMod val="90000"/>
                        <a:lumOff val="10000"/>
                      </a:schemeClr>
                    </a:solidFill>
                    <a:latin typeface="Twinkl" pitchFamily="50" charset="0"/>
                  </a:rPr>
                  <a:t>  (cm)</a:t>
                </a:r>
                <a:endParaRPr lang="en-GB" sz="1600" dirty="0">
                  <a:solidFill>
                    <a:schemeClr val="tx1">
                      <a:lumMod val="90000"/>
                      <a:lumOff val="10000"/>
                    </a:schemeClr>
                  </a:solidFill>
                  <a:latin typeface="Twinkl" pitchFamily="50" charset="0"/>
                </a:endParaRPr>
              </a:p>
            </c:rich>
          </c:tx>
          <c:layout>
            <c:manualLayout>
              <c:xMode val="edge"/>
              <c:yMode val="edge"/>
              <c:x val="0"/>
              <c:y val="0.28934559951266459"/>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winkl" pitchFamily="50" charset="0"/>
                  <a:ea typeface="+mn-ea"/>
                  <a:cs typeface="+mn-cs"/>
                </a:defRPr>
              </a:pPr>
              <a:endParaRPr lang="en-US"/>
            </a:p>
          </c:txPr>
        </c:title>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lumMod val="90000"/>
                    <a:lumOff val="10000"/>
                  </a:schemeClr>
                </a:solidFill>
                <a:latin typeface="+mn-lt"/>
                <a:ea typeface="+mn-ea"/>
                <a:cs typeface="+mn-cs"/>
              </a:defRPr>
            </a:pPr>
            <a:endParaRPr lang="en-US"/>
          </a:p>
        </c:txPr>
        <c:crossAx val="264173312"/>
        <c:crossesAt val="1"/>
        <c:crossBetween val="midCat"/>
        <c:majorUnit val="5"/>
        <c:minorUnit val="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36690901599793"/>
          <c:y val="5.7602034182243377E-2"/>
          <c:w val="0.78894449344534867"/>
          <c:h val="0.81259346300807411"/>
        </c:manualLayout>
      </c:layout>
      <c:scatterChart>
        <c:scatterStyle val="lineMarker"/>
        <c:varyColors val="0"/>
        <c:ser>
          <c:idx val="0"/>
          <c:order val="0"/>
          <c:spPr>
            <a:ln w="19050" cap="rnd">
              <a:solidFill>
                <a:srgbClr val="00B050"/>
              </a:solidFill>
              <a:prstDash val="dash"/>
              <a:round/>
            </a:ln>
            <a:effectLst/>
          </c:spPr>
          <c:marker>
            <c:symbol val="circle"/>
            <c:size val="5"/>
            <c:spPr>
              <a:solidFill>
                <a:srgbClr val="00B050"/>
              </a:solidFill>
              <a:ln w="9525">
                <a:noFill/>
              </a:ln>
              <a:effectLst/>
            </c:spPr>
          </c:marker>
          <c:xVal>
            <c:numRef>
              <c:f>'Sunflower Height 1'!$B$5:$B$12</c:f>
              <c:numCache>
                <c:formatCode>General</c:formatCode>
                <c:ptCount val="8"/>
                <c:pt idx="1">
                  <c:v>1</c:v>
                </c:pt>
                <c:pt idx="2">
                  <c:v>3</c:v>
                </c:pt>
                <c:pt idx="3">
                  <c:v>3</c:v>
                </c:pt>
                <c:pt idx="4">
                  <c:v>4</c:v>
                </c:pt>
                <c:pt idx="5">
                  <c:v>5</c:v>
                </c:pt>
                <c:pt idx="6">
                  <c:v>6</c:v>
                </c:pt>
                <c:pt idx="7">
                  <c:v>7</c:v>
                </c:pt>
              </c:numCache>
            </c:numRef>
          </c:xVal>
          <c:yVal>
            <c:numRef>
              <c:f>'Sunflower Height 1'!$C$5:$C$12</c:f>
              <c:numCache>
                <c:formatCode>General</c:formatCode>
                <c:ptCount val="8"/>
                <c:pt idx="0">
                  <c:v>0</c:v>
                </c:pt>
              </c:numCache>
            </c:numRef>
          </c:yVal>
          <c:smooth val="0"/>
          <c:extLst xmlns:c16r2="http://schemas.microsoft.com/office/drawing/2015/06/chart">
            <c:ext xmlns:c16="http://schemas.microsoft.com/office/drawing/2014/chart" uri="{C3380CC4-5D6E-409C-BE32-E72D297353CC}">
              <c16:uniqueId val="{00000000-CD99-43F1-A51B-A0F69E3DC116}"/>
            </c:ext>
          </c:extLst>
        </c:ser>
        <c:ser>
          <c:idx val="1"/>
          <c:order val="1"/>
          <c:spPr>
            <a:ln w="19050" cap="rnd">
              <a:solidFill>
                <a:srgbClr val="00B050"/>
              </a:solidFill>
              <a:round/>
            </a:ln>
            <a:effectLst/>
          </c:spPr>
          <c:marker>
            <c:symbol val="circle"/>
            <c:size val="5"/>
            <c:spPr>
              <a:solidFill>
                <a:srgbClr val="00B050"/>
              </a:solidFill>
              <a:ln w="9525">
                <a:noFill/>
              </a:ln>
              <a:effectLst/>
            </c:spPr>
          </c:marker>
          <c:xVal>
            <c:numRef>
              <c:f>'Sunflower Height 1'!$B$5:$B$12</c:f>
              <c:numCache>
                <c:formatCode>General</c:formatCode>
                <c:ptCount val="8"/>
                <c:pt idx="1">
                  <c:v>1</c:v>
                </c:pt>
                <c:pt idx="2">
                  <c:v>3</c:v>
                </c:pt>
                <c:pt idx="3">
                  <c:v>3</c:v>
                </c:pt>
                <c:pt idx="4">
                  <c:v>4</c:v>
                </c:pt>
                <c:pt idx="5">
                  <c:v>5</c:v>
                </c:pt>
                <c:pt idx="6">
                  <c:v>6</c:v>
                </c:pt>
                <c:pt idx="7">
                  <c:v>7</c:v>
                </c:pt>
              </c:numCache>
            </c:numRef>
          </c:xVal>
          <c:yVal>
            <c:numRef>
              <c:f>'Sunflower Height 1'!$D$5:$D$12</c:f>
              <c:numCache>
                <c:formatCode>General</c:formatCode>
                <c:ptCount val="8"/>
                <c:pt idx="0">
                  <c:v>0</c:v>
                </c:pt>
              </c:numCache>
            </c:numRef>
          </c:yVal>
          <c:smooth val="0"/>
          <c:extLst xmlns:c16r2="http://schemas.microsoft.com/office/drawing/2015/06/chart">
            <c:ext xmlns:c16="http://schemas.microsoft.com/office/drawing/2014/chart" uri="{C3380CC4-5D6E-409C-BE32-E72D297353CC}">
              <c16:uniqueId val="{00000001-CD99-43F1-A51B-A0F69E3DC116}"/>
            </c:ext>
          </c:extLst>
        </c:ser>
        <c:dLbls>
          <c:showLegendKey val="0"/>
          <c:showVal val="0"/>
          <c:showCatName val="0"/>
          <c:showSerName val="0"/>
          <c:showPercent val="0"/>
          <c:showBubbleSize val="0"/>
        </c:dLbls>
        <c:axId val="534792376"/>
        <c:axId val="534792768"/>
      </c:scatterChart>
      <c:valAx>
        <c:axId val="534792376"/>
        <c:scaling>
          <c:orientation val="minMax"/>
          <c:max val="7"/>
          <c:min val="1"/>
        </c:scaling>
        <c:delete val="0"/>
        <c:axPos val="b"/>
        <c:majorGridlines>
          <c:spPr>
            <a:ln w="12700" cap="flat" cmpd="sng" algn="ctr">
              <a:solidFill>
                <a:schemeClr val="tx1">
                  <a:lumMod val="25000"/>
                  <a:lumOff val="7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600" dirty="0">
                    <a:solidFill>
                      <a:schemeClr val="tx1">
                        <a:lumMod val="90000"/>
                        <a:lumOff val="10000"/>
                      </a:schemeClr>
                    </a:solidFill>
                    <a:latin typeface="Twinkl" pitchFamily="50" charset="0"/>
                  </a:rPr>
                  <a:t>Week</a:t>
                </a:r>
              </a:p>
            </c:rich>
          </c:tx>
          <c:layout>
            <c:manualLayout>
              <c:xMode val="edge"/>
              <c:yMode val="edge"/>
              <c:x val="0.46659906094304759"/>
              <c:y val="0.9119226436992339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noFill/>
                <a:latin typeface="+mn-lt"/>
                <a:ea typeface="+mn-ea"/>
                <a:cs typeface="+mn-cs"/>
              </a:defRPr>
            </a:pPr>
            <a:endParaRPr lang="en-US"/>
          </a:p>
        </c:txPr>
        <c:crossAx val="534792768"/>
        <c:crosses val="autoZero"/>
        <c:crossBetween val="midCat"/>
        <c:majorUnit val="1"/>
      </c:valAx>
      <c:valAx>
        <c:axId val="534792768"/>
        <c:scaling>
          <c:orientation val="minMax"/>
          <c:max val="100"/>
          <c:min val="50"/>
        </c:scaling>
        <c:delete val="0"/>
        <c:axPos val="l"/>
        <c:majorGridlines>
          <c:spPr>
            <a:ln w="12700" cap="flat" cmpd="sng" algn="ctr">
              <a:solidFill>
                <a:schemeClr val="tx1">
                  <a:lumMod val="25000"/>
                  <a:lumOff val="75000"/>
                </a:schemeClr>
              </a:solidFill>
              <a:round/>
            </a:ln>
            <a:effectLst/>
          </c:spPr>
        </c:majorGridlines>
        <c:minorGridlines>
          <c:spPr>
            <a:ln w="3175" cap="flat" cmpd="sng" algn="ctr">
              <a:solidFill>
                <a:schemeClr val="tx1">
                  <a:lumMod val="10000"/>
                  <a:lumOff val="90000"/>
                </a:schemeClr>
              </a:solidFill>
              <a:round/>
            </a:ln>
            <a:effectLst/>
          </c:spPr>
        </c:min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winkl" pitchFamily="50" charset="0"/>
                    <a:ea typeface="+mn-ea"/>
                    <a:cs typeface="+mn-cs"/>
                  </a:defRPr>
                </a:pPr>
                <a:r>
                  <a:rPr lang="en-GB" sz="1600" dirty="0">
                    <a:solidFill>
                      <a:schemeClr val="tx1">
                        <a:lumMod val="90000"/>
                        <a:lumOff val="10000"/>
                      </a:schemeClr>
                    </a:solidFill>
                    <a:latin typeface="Twinkl" pitchFamily="50" charset="0"/>
                  </a:rPr>
                  <a:t>Height</a:t>
                </a:r>
                <a:r>
                  <a:rPr lang="en-GB" sz="1600" baseline="0" dirty="0">
                    <a:solidFill>
                      <a:schemeClr val="tx1">
                        <a:lumMod val="90000"/>
                        <a:lumOff val="10000"/>
                      </a:schemeClr>
                    </a:solidFill>
                    <a:latin typeface="Twinkl" pitchFamily="50" charset="0"/>
                  </a:rPr>
                  <a:t>  (cm)</a:t>
                </a:r>
                <a:endParaRPr lang="en-GB" sz="1600" dirty="0">
                  <a:solidFill>
                    <a:schemeClr val="tx1">
                      <a:lumMod val="90000"/>
                      <a:lumOff val="10000"/>
                    </a:schemeClr>
                  </a:solidFill>
                  <a:latin typeface="Twinkl" pitchFamily="50" charset="0"/>
                </a:endParaRPr>
              </a:p>
            </c:rich>
          </c:tx>
          <c:layout>
            <c:manualLayout>
              <c:xMode val="edge"/>
              <c:yMode val="edge"/>
              <c:x val="0"/>
              <c:y val="0.28934559951266459"/>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winkl" pitchFamily="50" charset="0"/>
                  <a:ea typeface="+mn-ea"/>
                  <a:cs typeface="+mn-cs"/>
                </a:defRPr>
              </a:pPr>
              <a:endParaRPr lang="en-US"/>
            </a:p>
          </c:txPr>
        </c:title>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lumMod val="90000"/>
                    <a:lumOff val="10000"/>
                  </a:schemeClr>
                </a:solidFill>
                <a:latin typeface="+mn-lt"/>
                <a:ea typeface="+mn-ea"/>
                <a:cs typeface="+mn-cs"/>
              </a:defRPr>
            </a:pPr>
            <a:endParaRPr lang="en-US"/>
          </a:p>
        </c:txPr>
        <c:crossAx val="534792376"/>
        <c:crossesAt val="1"/>
        <c:crossBetween val="midCat"/>
        <c:majorUnit val="5"/>
        <c:minorUnit val="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606339926109298"/>
          <c:y val="6.7330199000335308E-2"/>
          <c:w val="0.73024781404269934"/>
          <c:h val="0.80286525093781991"/>
        </c:manualLayout>
      </c:layout>
      <c:scatterChart>
        <c:scatterStyle val="lineMarker"/>
        <c:varyColors val="0"/>
        <c:ser>
          <c:idx val="0"/>
          <c:order val="0"/>
          <c:spPr>
            <a:ln w="19050" cap="rnd">
              <a:solidFill>
                <a:srgbClr val="00B050"/>
              </a:solidFill>
              <a:prstDash val="dash"/>
              <a:round/>
            </a:ln>
            <a:effectLst/>
          </c:spPr>
          <c:marker>
            <c:symbol val="circle"/>
            <c:size val="5"/>
            <c:spPr>
              <a:solidFill>
                <a:srgbClr val="00B050"/>
              </a:solidFill>
              <a:ln w="9525">
                <a:noFill/>
              </a:ln>
              <a:effectLst/>
            </c:spPr>
          </c:marker>
          <c:xVal>
            <c:numRef>
              <c:f>'Sunflower Height 1'!$B$5:$B$12</c:f>
              <c:numCache>
                <c:formatCode>General</c:formatCode>
                <c:ptCount val="8"/>
                <c:pt idx="1">
                  <c:v>1</c:v>
                </c:pt>
                <c:pt idx="2">
                  <c:v>2</c:v>
                </c:pt>
                <c:pt idx="3">
                  <c:v>3</c:v>
                </c:pt>
                <c:pt idx="4">
                  <c:v>4</c:v>
                </c:pt>
                <c:pt idx="5">
                  <c:v>5</c:v>
                </c:pt>
                <c:pt idx="6">
                  <c:v>6</c:v>
                </c:pt>
                <c:pt idx="7">
                  <c:v>7</c:v>
                </c:pt>
              </c:numCache>
            </c:numRef>
          </c:xVal>
          <c:yVal>
            <c:numRef>
              <c:f>'Sunflower Height 1'!$C$5:$C$12</c:f>
              <c:numCache>
                <c:formatCode>General</c:formatCode>
                <c:ptCount val="8"/>
                <c:pt idx="0">
                  <c:v>0</c:v>
                </c:pt>
              </c:numCache>
            </c:numRef>
          </c:yVal>
          <c:smooth val="0"/>
          <c:extLst xmlns:c16r2="http://schemas.microsoft.com/office/drawing/2015/06/chart">
            <c:ext xmlns:c16="http://schemas.microsoft.com/office/drawing/2014/chart" uri="{C3380CC4-5D6E-409C-BE32-E72D297353CC}">
              <c16:uniqueId val="{00000000-CD99-43F1-A51B-A0F69E3DC116}"/>
            </c:ext>
          </c:extLst>
        </c:ser>
        <c:ser>
          <c:idx val="1"/>
          <c:order val="1"/>
          <c:spPr>
            <a:ln w="19050" cap="rnd">
              <a:solidFill>
                <a:srgbClr val="00B050"/>
              </a:solidFill>
              <a:round/>
            </a:ln>
            <a:effectLst/>
          </c:spPr>
          <c:marker>
            <c:symbol val="circle"/>
            <c:size val="5"/>
            <c:spPr>
              <a:solidFill>
                <a:srgbClr val="00B050"/>
              </a:solidFill>
              <a:ln w="9525">
                <a:noFill/>
              </a:ln>
              <a:effectLst/>
            </c:spPr>
          </c:marker>
          <c:xVal>
            <c:numRef>
              <c:f>'Sunflower Height 1'!$B$5:$B$12</c:f>
              <c:numCache>
                <c:formatCode>General</c:formatCode>
                <c:ptCount val="8"/>
                <c:pt idx="1">
                  <c:v>1</c:v>
                </c:pt>
                <c:pt idx="2">
                  <c:v>2</c:v>
                </c:pt>
                <c:pt idx="3">
                  <c:v>3</c:v>
                </c:pt>
                <c:pt idx="4">
                  <c:v>4</c:v>
                </c:pt>
                <c:pt idx="5">
                  <c:v>5</c:v>
                </c:pt>
                <c:pt idx="6">
                  <c:v>6</c:v>
                </c:pt>
                <c:pt idx="7">
                  <c:v>7</c:v>
                </c:pt>
              </c:numCache>
            </c:numRef>
          </c:xVal>
          <c:yVal>
            <c:numRef>
              <c:f>'Sunflower Height 1'!$D$5:$D$12</c:f>
              <c:numCache>
                <c:formatCode>General</c:formatCode>
                <c:ptCount val="8"/>
                <c:pt idx="0">
                  <c:v>0</c:v>
                </c:pt>
              </c:numCache>
            </c:numRef>
          </c:yVal>
          <c:smooth val="0"/>
          <c:extLst xmlns:c16r2="http://schemas.microsoft.com/office/drawing/2015/06/chart">
            <c:ext xmlns:c16="http://schemas.microsoft.com/office/drawing/2014/chart" uri="{C3380CC4-5D6E-409C-BE32-E72D297353CC}">
              <c16:uniqueId val="{00000001-CD99-43F1-A51B-A0F69E3DC116}"/>
            </c:ext>
          </c:extLst>
        </c:ser>
        <c:dLbls>
          <c:showLegendKey val="0"/>
          <c:showVal val="0"/>
          <c:showCatName val="0"/>
          <c:showSerName val="0"/>
          <c:showPercent val="0"/>
          <c:showBubbleSize val="0"/>
        </c:dLbls>
        <c:axId val="534791200"/>
        <c:axId val="534787672"/>
      </c:scatterChart>
      <c:valAx>
        <c:axId val="534791200"/>
        <c:scaling>
          <c:orientation val="minMax"/>
          <c:max val="4"/>
          <c:min val="1"/>
        </c:scaling>
        <c:delete val="0"/>
        <c:axPos val="b"/>
        <c:majorGridlines>
          <c:spPr>
            <a:ln w="12700" cap="flat" cmpd="sng" algn="ctr">
              <a:solidFill>
                <a:schemeClr val="tx1">
                  <a:lumMod val="25000"/>
                  <a:lumOff val="7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600" dirty="0">
                    <a:solidFill>
                      <a:schemeClr val="tx1">
                        <a:lumMod val="90000"/>
                        <a:lumOff val="10000"/>
                      </a:schemeClr>
                    </a:solidFill>
                    <a:latin typeface="Twinkl" pitchFamily="50" charset="0"/>
                  </a:rPr>
                  <a:t>Week</a:t>
                </a:r>
              </a:p>
            </c:rich>
          </c:tx>
          <c:layout>
            <c:manualLayout>
              <c:xMode val="edge"/>
              <c:yMode val="edge"/>
              <c:x val="0.46659906094304759"/>
              <c:y val="0.9119226436992339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lumMod val="90000"/>
                    <a:lumOff val="10000"/>
                  </a:schemeClr>
                </a:solidFill>
                <a:latin typeface="+mn-lt"/>
                <a:ea typeface="+mn-ea"/>
                <a:cs typeface="+mn-cs"/>
              </a:defRPr>
            </a:pPr>
            <a:endParaRPr lang="en-US"/>
          </a:p>
        </c:txPr>
        <c:crossAx val="534787672"/>
        <c:crosses val="autoZero"/>
        <c:crossBetween val="midCat"/>
        <c:majorUnit val="1"/>
      </c:valAx>
      <c:valAx>
        <c:axId val="534787672"/>
        <c:scaling>
          <c:orientation val="minMax"/>
          <c:max val="60"/>
          <c:min val="0"/>
        </c:scaling>
        <c:delete val="0"/>
        <c:axPos val="l"/>
        <c:majorGridlines>
          <c:spPr>
            <a:ln w="12700" cap="flat" cmpd="sng" algn="ctr">
              <a:solidFill>
                <a:schemeClr val="tx1">
                  <a:lumMod val="25000"/>
                  <a:lumOff val="75000"/>
                </a:schemeClr>
              </a:solidFill>
              <a:round/>
            </a:ln>
            <a:effectLst/>
          </c:spPr>
        </c:majorGridlines>
        <c:minorGridlines>
          <c:spPr>
            <a:ln w="3175" cap="flat" cmpd="sng" algn="ctr">
              <a:solidFill>
                <a:schemeClr val="tx1">
                  <a:lumMod val="10000"/>
                  <a:lumOff val="90000"/>
                </a:schemeClr>
              </a:solidFill>
              <a:round/>
            </a:ln>
            <a:effectLst/>
          </c:spPr>
        </c:min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winkl" pitchFamily="50" charset="0"/>
                    <a:ea typeface="+mn-ea"/>
                    <a:cs typeface="+mn-cs"/>
                  </a:defRPr>
                </a:pPr>
                <a:r>
                  <a:rPr lang="en-GB" sz="1600" dirty="0">
                    <a:solidFill>
                      <a:schemeClr val="tx1">
                        <a:lumMod val="90000"/>
                        <a:lumOff val="10000"/>
                      </a:schemeClr>
                    </a:solidFill>
                    <a:latin typeface="Twinkl" pitchFamily="50" charset="0"/>
                  </a:rPr>
                  <a:t>Height</a:t>
                </a:r>
                <a:r>
                  <a:rPr lang="en-GB" sz="1600" baseline="0" dirty="0">
                    <a:solidFill>
                      <a:schemeClr val="tx1">
                        <a:lumMod val="90000"/>
                        <a:lumOff val="10000"/>
                      </a:schemeClr>
                    </a:solidFill>
                    <a:latin typeface="Twinkl" pitchFamily="50" charset="0"/>
                  </a:rPr>
                  <a:t>  (cm)</a:t>
                </a:r>
                <a:endParaRPr lang="en-GB" sz="1600" dirty="0">
                  <a:solidFill>
                    <a:schemeClr val="tx1">
                      <a:lumMod val="90000"/>
                      <a:lumOff val="10000"/>
                    </a:schemeClr>
                  </a:solidFill>
                  <a:latin typeface="Twinkl" pitchFamily="50" charset="0"/>
                </a:endParaRPr>
              </a:p>
            </c:rich>
          </c:tx>
          <c:layout>
            <c:manualLayout>
              <c:xMode val="edge"/>
              <c:yMode val="edge"/>
              <c:x val="1.1005612573551289E-2"/>
              <c:y val="0.31853018153559842"/>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winkl" pitchFamily="50" charset="0"/>
                  <a:ea typeface="+mn-ea"/>
                  <a:cs typeface="+mn-cs"/>
                </a:defRPr>
              </a:pPr>
              <a:endParaRPr lang="en-US"/>
            </a:p>
          </c:txPr>
        </c:title>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lumMod val="90000"/>
                    <a:lumOff val="10000"/>
                  </a:schemeClr>
                </a:solidFill>
                <a:latin typeface="+mn-lt"/>
                <a:ea typeface="+mn-ea"/>
                <a:cs typeface="+mn-cs"/>
              </a:defRPr>
            </a:pPr>
            <a:endParaRPr lang="en-US"/>
          </a:p>
        </c:txPr>
        <c:crossAx val="534791200"/>
        <c:crossesAt val="1"/>
        <c:crossBetween val="midCat"/>
        <c:majorUnit val="5"/>
        <c:minorUnit val="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04/10/2019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04/10/2019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smtClean="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twinkl.co.uk/resources/planit-maths-primary-teaching-resources-year-5/planit-maths-primary-teaching-resources-year-5-statistics/planit-maths-primary-teaching-resources-year-5-statistics-solve-comparison-sum-and-difference-problems-using-information-presented-in-a-line-graph" TargetMode="External"/><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228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5574" y="702863"/>
            <a:ext cx="2049798" cy="355276"/>
          </a:xfrm>
          <a:prstGeom prst="rect">
            <a:avLst/>
          </a:prstGeom>
          <a:solidFill>
            <a:srgbClr val="072F54"/>
          </a:solidFill>
        </p:spPr>
        <p:txBody>
          <a:bodyPr wrap="square" lIns="180000" tIns="36000" rIns="180000" bIns="72000" anchor="ctr">
            <a:spAutoFit/>
          </a:bodyPr>
          <a:lstStyle/>
          <a:p>
            <a:r>
              <a:rPr lang="en-GB" altLang="en-US" sz="1600" b="1" dirty="0" smtClean="0">
                <a:solidFill>
                  <a:schemeClr val="bg1"/>
                </a:solidFill>
              </a:rPr>
              <a:t>Draw Line Graphs</a:t>
            </a:r>
            <a:endParaRPr lang="en-GB" sz="1600" b="1" dirty="0">
              <a:solidFill>
                <a:schemeClr val="bg1"/>
              </a:solidFill>
            </a:endParaRPr>
          </a:p>
        </p:txBody>
      </p:sp>
      <p:sp>
        <p:nvSpPr>
          <p:cNvPr id="2" name="TextBox 1"/>
          <p:cNvSpPr txBox="1"/>
          <p:nvPr/>
        </p:nvSpPr>
        <p:spPr>
          <a:xfrm>
            <a:off x="755650" y="1292777"/>
            <a:ext cx="3218144" cy="1184940"/>
          </a:xfrm>
          <a:prstGeom prst="rect">
            <a:avLst/>
          </a:prstGeom>
          <a:noFill/>
        </p:spPr>
        <p:txBody>
          <a:bodyPr wrap="square" lIns="0" tIns="0" rIns="0" bIns="0" rtlCol="0">
            <a:spAutoFit/>
          </a:bodyPr>
          <a:lstStyle/>
          <a:p>
            <a:pPr>
              <a:spcAft>
                <a:spcPts val="600"/>
              </a:spcAft>
            </a:pPr>
            <a:r>
              <a:rPr lang="en-GB" dirty="0"/>
              <a:t>Class 5 measures the height of a sunflower over seven weeks. </a:t>
            </a:r>
            <a:endParaRPr lang="en-GB" dirty="0" smtClean="0"/>
          </a:p>
          <a:p>
            <a:pPr>
              <a:spcAft>
                <a:spcPts val="600"/>
              </a:spcAft>
            </a:pPr>
            <a:r>
              <a:rPr lang="en-GB" dirty="0" smtClean="0"/>
              <a:t>Here </a:t>
            </a:r>
            <a:r>
              <a:rPr lang="en-GB" dirty="0"/>
              <a:t>is the table of data that shows their results.</a:t>
            </a:r>
          </a:p>
        </p:txBody>
      </p:sp>
      <p:sp>
        <p:nvSpPr>
          <p:cNvPr id="97" name="Rectangle 96"/>
          <p:cNvSpPr/>
          <p:nvPr/>
        </p:nvSpPr>
        <p:spPr>
          <a:xfrm>
            <a:off x="2495372"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smtClean="0">
                <a:solidFill>
                  <a:schemeClr val="bg1"/>
                </a:solidFill>
              </a:rPr>
              <a:t>Diving</a:t>
            </a:r>
            <a:endParaRPr lang="en-GB" sz="1600" b="1" dirty="0">
              <a:solidFill>
                <a:schemeClr val="bg1"/>
              </a:solidFill>
            </a:endParaRPr>
          </a:p>
        </p:txBody>
      </p:sp>
      <p:cxnSp>
        <p:nvCxnSpPr>
          <p:cNvPr id="103" name="Straight Connector 102"/>
          <p:cNvCxnSpPr/>
          <p:nvPr/>
        </p:nvCxnSpPr>
        <p:spPr>
          <a:xfrm>
            <a:off x="2495372" y="679231"/>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9" name="Table 8">
            <a:extLst>
              <a:ext uri="{FF2B5EF4-FFF2-40B4-BE49-F238E27FC236}">
                <a16:creationId xmlns="" xmlns:a16="http://schemas.microsoft.com/office/drawing/2014/main" id="{A46F9A25-8389-4CCD-B1CE-E638FC3837DD}"/>
              </a:ext>
            </a:extLst>
          </p:cNvPr>
          <p:cNvGraphicFramePr>
            <a:graphicFrameLocks noGrp="1"/>
          </p:cNvGraphicFramePr>
          <p:nvPr>
            <p:extLst>
              <p:ext uri="{D42A27DB-BD31-4B8C-83A1-F6EECF244321}">
                <p14:modId xmlns:p14="http://schemas.microsoft.com/office/powerpoint/2010/main" val="2682026893"/>
              </p:ext>
            </p:extLst>
          </p:nvPr>
        </p:nvGraphicFramePr>
        <p:xfrm>
          <a:off x="750577" y="2682659"/>
          <a:ext cx="2141710" cy="2363496"/>
        </p:xfrm>
        <a:graphic>
          <a:graphicData uri="http://schemas.openxmlformats.org/drawingml/2006/table">
            <a:tbl>
              <a:tblPr>
                <a:tableStyleId>{5C22544A-7EE6-4342-B048-85BDC9FD1C3A}</a:tableStyleId>
              </a:tblPr>
              <a:tblGrid>
                <a:gridCol w="688589">
                  <a:extLst>
                    <a:ext uri="{9D8B030D-6E8A-4147-A177-3AD203B41FA5}">
                      <a16:colId xmlns="" xmlns:a16="http://schemas.microsoft.com/office/drawing/2014/main" val="1582340078"/>
                    </a:ext>
                  </a:extLst>
                </a:gridCol>
                <a:gridCol w="1453121">
                  <a:extLst>
                    <a:ext uri="{9D8B030D-6E8A-4147-A177-3AD203B41FA5}">
                      <a16:colId xmlns="" xmlns:a16="http://schemas.microsoft.com/office/drawing/2014/main" val="3984688079"/>
                    </a:ext>
                  </a:extLst>
                </a:gridCol>
              </a:tblGrid>
              <a:tr h="295437">
                <a:tc>
                  <a:txBody>
                    <a:bodyPr/>
                    <a:lstStyle/>
                    <a:p>
                      <a:pPr algn="ctr">
                        <a:lnSpc>
                          <a:spcPct val="107000"/>
                        </a:lnSpc>
                        <a:spcAft>
                          <a:spcPts val="0"/>
                        </a:spcAft>
                      </a:pPr>
                      <a:r>
                        <a:rPr lang="en-GB" sz="1800" dirty="0" smtClean="0">
                          <a:effectLst/>
                          <a:latin typeface="+mn-lt"/>
                        </a:rPr>
                        <a:t>Week</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800" dirty="0">
                          <a:effectLst/>
                          <a:latin typeface="+mn-lt"/>
                        </a:rPr>
                        <a:t>Height (cm</a:t>
                      </a:r>
                      <a:r>
                        <a:rPr lang="en-GB" sz="1800" dirty="0" smtClean="0">
                          <a:effectLst/>
                          <a:latin typeface="+mn-lt"/>
                        </a:rPr>
                        <a:t>)</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C000"/>
                    </a:solidFill>
                  </a:tcPr>
                </a:tc>
                <a:extLst>
                  <a:ext uri="{0D108BD9-81ED-4DB2-BD59-A6C34878D82A}">
                    <a16:rowId xmlns="" xmlns:a16="http://schemas.microsoft.com/office/drawing/2014/main" val="3851787088"/>
                  </a:ext>
                </a:extLst>
              </a:tr>
              <a:tr h="295437">
                <a:tc>
                  <a:txBody>
                    <a:bodyPr/>
                    <a:lstStyle/>
                    <a:p>
                      <a:pPr algn="ctr">
                        <a:lnSpc>
                          <a:spcPct val="107000"/>
                        </a:lnSpc>
                        <a:spcAft>
                          <a:spcPts val="0"/>
                        </a:spcAft>
                      </a:pPr>
                      <a:r>
                        <a:rPr lang="en-GB" sz="1600" dirty="0">
                          <a:solidFill>
                            <a:schemeClr val="tx1"/>
                          </a:solidFill>
                          <a:effectLst/>
                          <a:latin typeface="+mn-lt"/>
                          <a:ea typeface="Calibri" panose="020F0502020204030204" pitchFamily="34" charset="0"/>
                          <a:cs typeface="Times New Roman" panose="02020603050405020304" pitchFamily="18" charset="0"/>
                        </a:rPr>
                        <a:t>1</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rPr>
                        <a:t>54</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673942597"/>
                  </a:ext>
                </a:extLst>
              </a:tr>
              <a:tr h="295437">
                <a:tc>
                  <a:txBody>
                    <a:bodyPr/>
                    <a:lstStyle/>
                    <a:p>
                      <a:pPr algn="ctr">
                        <a:lnSpc>
                          <a:spcPct val="107000"/>
                        </a:lnSpc>
                        <a:spcAft>
                          <a:spcPts val="0"/>
                        </a:spcAft>
                      </a:pPr>
                      <a:r>
                        <a:rPr lang="en-GB" sz="1600" dirty="0">
                          <a:solidFill>
                            <a:schemeClr val="tx1"/>
                          </a:solidFill>
                          <a:effectLst/>
                          <a:latin typeface="+mn-lt"/>
                          <a:ea typeface="Calibri" panose="020F0502020204030204" pitchFamily="34" charset="0"/>
                          <a:cs typeface="Times New Roman" panose="02020603050405020304" pitchFamily="18" charset="0"/>
                        </a:rPr>
                        <a:t>2</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ea typeface="Calibri" panose="020F0502020204030204" pitchFamily="34" charset="0"/>
                          <a:cs typeface="Times New Roman" panose="02020603050405020304" pitchFamily="18" charset="0"/>
                        </a:rPr>
                        <a:t>63</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1852658671"/>
                  </a:ext>
                </a:extLst>
              </a:tr>
              <a:tr h="295437">
                <a:tc>
                  <a:txBody>
                    <a:bodyPr/>
                    <a:lstStyle/>
                    <a:p>
                      <a:pPr algn="ctr">
                        <a:lnSpc>
                          <a:spcPct val="107000"/>
                        </a:lnSpc>
                        <a:spcAft>
                          <a:spcPts val="0"/>
                        </a:spcAft>
                      </a:pPr>
                      <a:r>
                        <a:rPr lang="en-GB" sz="1600" dirty="0">
                          <a:solidFill>
                            <a:schemeClr val="tx1"/>
                          </a:solidFill>
                          <a:effectLst/>
                          <a:latin typeface="+mn-lt"/>
                          <a:ea typeface="Calibri" panose="020F0502020204030204" pitchFamily="34" charset="0"/>
                          <a:cs typeface="Times New Roman" panose="02020603050405020304" pitchFamily="18" charset="0"/>
                        </a:rPr>
                        <a:t>3</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ea typeface="Calibri" panose="020F0502020204030204" pitchFamily="34" charset="0"/>
                          <a:cs typeface="Times New Roman" panose="02020603050405020304" pitchFamily="18" charset="0"/>
                        </a:rPr>
                        <a:t>70</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381447338"/>
                  </a:ext>
                </a:extLst>
              </a:tr>
              <a:tr h="295437">
                <a:tc>
                  <a:txBody>
                    <a:bodyPr/>
                    <a:lstStyle/>
                    <a:p>
                      <a:pPr algn="ctr">
                        <a:lnSpc>
                          <a:spcPct val="107000"/>
                        </a:lnSpc>
                        <a:spcAft>
                          <a:spcPts val="0"/>
                        </a:spcAft>
                      </a:pPr>
                      <a:r>
                        <a:rPr lang="en-GB" sz="1600" dirty="0">
                          <a:solidFill>
                            <a:schemeClr val="tx1"/>
                          </a:solidFill>
                          <a:effectLst/>
                          <a:latin typeface="+mn-lt"/>
                          <a:ea typeface="Calibri" panose="020F0502020204030204" pitchFamily="34" charset="0"/>
                          <a:cs typeface="Times New Roman" panose="02020603050405020304" pitchFamily="18" charset="0"/>
                        </a:rPr>
                        <a:t>4</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ea typeface="Calibri" panose="020F0502020204030204" pitchFamily="34" charset="0"/>
                          <a:cs typeface="Times New Roman" panose="02020603050405020304" pitchFamily="18" charset="0"/>
                        </a:rPr>
                        <a:t>75</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3358641313"/>
                  </a:ext>
                </a:extLst>
              </a:tr>
              <a:tr h="295437">
                <a:tc>
                  <a:txBody>
                    <a:bodyPr/>
                    <a:lstStyle/>
                    <a:p>
                      <a:pPr algn="ctr">
                        <a:lnSpc>
                          <a:spcPct val="107000"/>
                        </a:lnSpc>
                        <a:spcAft>
                          <a:spcPts val="0"/>
                        </a:spcAft>
                      </a:pPr>
                      <a:r>
                        <a:rPr lang="en-GB" sz="1600" dirty="0">
                          <a:solidFill>
                            <a:schemeClr val="tx1"/>
                          </a:solidFill>
                          <a:effectLst/>
                          <a:latin typeface="+mn-lt"/>
                          <a:ea typeface="Calibri" panose="020F0502020204030204" pitchFamily="34" charset="0"/>
                          <a:cs typeface="Times New Roman" panose="02020603050405020304" pitchFamily="18" charset="0"/>
                        </a:rPr>
                        <a:t>5</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ea typeface="Calibri" panose="020F0502020204030204" pitchFamily="34" charset="0"/>
                          <a:cs typeface="Times New Roman" panose="02020603050405020304" pitchFamily="18" charset="0"/>
                        </a:rPr>
                        <a:t>82</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1393199851"/>
                  </a:ext>
                </a:extLst>
              </a:tr>
              <a:tr h="295437">
                <a:tc>
                  <a:txBody>
                    <a:bodyPr/>
                    <a:lstStyle/>
                    <a:p>
                      <a:pPr algn="ctr">
                        <a:lnSpc>
                          <a:spcPct val="107000"/>
                        </a:lnSpc>
                        <a:spcAft>
                          <a:spcPts val="0"/>
                        </a:spcAft>
                      </a:pPr>
                      <a:r>
                        <a:rPr lang="en-GB" sz="1600">
                          <a:solidFill>
                            <a:schemeClr val="tx1"/>
                          </a:solidFill>
                          <a:effectLst/>
                          <a:latin typeface="+mn-lt"/>
                          <a:ea typeface="Calibri" panose="020F0502020204030204" pitchFamily="34" charset="0"/>
                          <a:cs typeface="Times New Roman" panose="02020603050405020304" pitchFamily="18" charset="0"/>
                        </a:rPr>
                        <a:t>6</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ea typeface="Calibri" panose="020F0502020204030204" pitchFamily="34" charset="0"/>
                          <a:cs typeface="Times New Roman" panose="02020603050405020304" pitchFamily="18" charset="0"/>
                        </a:rPr>
                        <a:t>87</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3395226630"/>
                  </a:ext>
                </a:extLst>
              </a:tr>
              <a:tr h="295437">
                <a:tc>
                  <a:txBody>
                    <a:bodyPr/>
                    <a:lstStyle/>
                    <a:p>
                      <a:pPr algn="ctr">
                        <a:lnSpc>
                          <a:spcPct val="107000"/>
                        </a:lnSpc>
                        <a:spcAft>
                          <a:spcPts val="0"/>
                        </a:spcAft>
                      </a:pPr>
                      <a:r>
                        <a:rPr lang="en-GB" sz="1600">
                          <a:solidFill>
                            <a:schemeClr val="tx1"/>
                          </a:solidFill>
                          <a:effectLst/>
                          <a:latin typeface="+mn-lt"/>
                          <a:ea typeface="Calibri" panose="020F0502020204030204" pitchFamily="34" charset="0"/>
                          <a:cs typeface="Times New Roman" panose="02020603050405020304" pitchFamily="18" charset="0"/>
                        </a:rPr>
                        <a:t>7</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ea typeface="Calibri" panose="020F0502020204030204" pitchFamily="34" charset="0"/>
                          <a:cs typeface="Times New Roman" panose="02020603050405020304" pitchFamily="18" charset="0"/>
                        </a:rPr>
                        <a:t>94</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2378059076"/>
                  </a:ext>
                </a:extLst>
              </a:tr>
            </a:tbl>
          </a:graphicData>
        </a:graphic>
      </p:graphicFrame>
      <p:graphicFrame>
        <p:nvGraphicFramePr>
          <p:cNvPr id="10" name="Chart 9">
            <a:extLst>
              <a:ext uri="{FF2B5EF4-FFF2-40B4-BE49-F238E27FC236}">
                <a16:creationId xmlns="" xmlns:a16="http://schemas.microsoft.com/office/drawing/2014/main" id="{565FF28A-C680-4B01-9E38-80E9C5329BE3}"/>
              </a:ext>
            </a:extLst>
          </p:cNvPr>
          <p:cNvGraphicFramePr>
            <a:graphicFrameLocks/>
          </p:cNvGraphicFramePr>
          <p:nvPr>
            <p:extLst>
              <p:ext uri="{D42A27DB-BD31-4B8C-83A1-F6EECF244321}">
                <p14:modId xmlns:p14="http://schemas.microsoft.com/office/powerpoint/2010/main" val="1820509146"/>
              </p:ext>
            </p:extLst>
          </p:nvPr>
        </p:nvGraphicFramePr>
        <p:xfrm>
          <a:off x="4666004" y="1075231"/>
          <a:ext cx="4014453" cy="5221951"/>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p:cNvSpPr txBox="1"/>
          <p:nvPr/>
        </p:nvSpPr>
        <p:spPr>
          <a:xfrm>
            <a:off x="665375" y="5248407"/>
            <a:ext cx="3500970" cy="923330"/>
          </a:xfrm>
          <a:prstGeom prst="rect">
            <a:avLst/>
          </a:prstGeom>
          <a:noFill/>
        </p:spPr>
        <p:txBody>
          <a:bodyPr wrap="square" rtlCol="0">
            <a:spAutoFit/>
          </a:bodyPr>
          <a:lstStyle/>
          <a:p>
            <a:pPr marL="265113" indent="-265113">
              <a:buFont typeface="+mj-lt"/>
              <a:buAutoNum type="arabicPeriod" startAt="7"/>
            </a:pPr>
            <a:r>
              <a:rPr lang="en-GB" dirty="0"/>
              <a:t>Which point has been plotted correctly to show the height of the sunflower in week </a:t>
            </a:r>
            <a:r>
              <a:rPr lang="en-GB" dirty="0" smtClean="0"/>
              <a:t>7?</a:t>
            </a:r>
            <a:endParaRPr lang="en-GB" dirty="0"/>
          </a:p>
        </p:txBody>
      </p:sp>
      <p:sp>
        <p:nvSpPr>
          <p:cNvPr id="19" name="TextBox 18"/>
          <p:cNvSpPr txBox="1"/>
          <p:nvPr/>
        </p:nvSpPr>
        <p:spPr>
          <a:xfrm>
            <a:off x="4020075" y="5800930"/>
            <a:ext cx="1876834" cy="369332"/>
          </a:xfrm>
          <a:prstGeom prst="rect">
            <a:avLst/>
          </a:prstGeom>
          <a:noFill/>
        </p:spPr>
        <p:txBody>
          <a:bodyPr wrap="square" rtlCol="0">
            <a:spAutoFit/>
          </a:bodyPr>
          <a:lstStyle/>
          <a:p>
            <a:r>
              <a:rPr lang="en-US" dirty="0" smtClean="0">
                <a:solidFill>
                  <a:srgbClr val="00B050"/>
                </a:solidFill>
              </a:rPr>
              <a:t>Blue</a:t>
            </a:r>
            <a:endParaRPr lang="en-GB" dirty="0">
              <a:solidFill>
                <a:srgbClr val="00B050"/>
              </a:solidFill>
            </a:endParaRPr>
          </a:p>
        </p:txBody>
      </p:sp>
      <p:sp>
        <p:nvSpPr>
          <p:cNvPr id="21" name="Rectangle 20">
            <a:extLst>
              <a:ext uri="{FF2B5EF4-FFF2-40B4-BE49-F238E27FC236}">
                <a16:creationId xmlns="" xmlns:a16="http://schemas.microsoft.com/office/drawing/2014/main" id="{10488C49-5374-42B5-89EA-2311C1A55E0A}"/>
              </a:ext>
            </a:extLst>
          </p:cNvPr>
          <p:cNvSpPr/>
          <p:nvPr/>
        </p:nvSpPr>
        <p:spPr>
          <a:xfrm>
            <a:off x="5568660" y="4289619"/>
            <a:ext cx="313140" cy="461665"/>
          </a:xfrm>
          <a:prstGeom prst="rect">
            <a:avLst/>
          </a:prstGeom>
        </p:spPr>
        <p:txBody>
          <a:bodyPr wrap="square">
            <a:spAutoFit/>
          </a:bodyPr>
          <a:lstStyle/>
          <a:p>
            <a:r>
              <a:rPr lang="en-GB" sz="2400" dirty="0" smtClean="0"/>
              <a:t>×</a:t>
            </a:r>
            <a:endParaRPr lang="en-GB" sz="2400" dirty="0"/>
          </a:p>
        </p:txBody>
      </p:sp>
      <p:sp>
        <p:nvSpPr>
          <p:cNvPr id="22" name="Rectangle 21">
            <a:extLst>
              <a:ext uri="{FF2B5EF4-FFF2-40B4-BE49-F238E27FC236}">
                <a16:creationId xmlns="" xmlns:a16="http://schemas.microsoft.com/office/drawing/2014/main" id="{10488C49-5374-42B5-89EA-2311C1A55E0A}"/>
              </a:ext>
            </a:extLst>
          </p:cNvPr>
          <p:cNvSpPr/>
          <p:nvPr/>
        </p:nvSpPr>
        <p:spPr>
          <a:xfrm>
            <a:off x="5034952" y="5044606"/>
            <a:ext cx="313140" cy="461665"/>
          </a:xfrm>
          <a:prstGeom prst="rect">
            <a:avLst/>
          </a:prstGeom>
        </p:spPr>
        <p:txBody>
          <a:bodyPr wrap="square">
            <a:spAutoFit/>
          </a:bodyPr>
          <a:lstStyle/>
          <a:p>
            <a:r>
              <a:rPr lang="en-GB" sz="2400" dirty="0" smtClean="0"/>
              <a:t>×</a:t>
            </a:r>
            <a:endParaRPr lang="en-GB" sz="2400" dirty="0"/>
          </a:p>
        </p:txBody>
      </p:sp>
      <p:sp>
        <p:nvSpPr>
          <p:cNvPr id="15" name="Rectangle 14">
            <a:extLst>
              <a:ext uri="{FF2B5EF4-FFF2-40B4-BE49-F238E27FC236}">
                <a16:creationId xmlns="" xmlns:a16="http://schemas.microsoft.com/office/drawing/2014/main" id="{10488C49-5374-42B5-89EA-2311C1A55E0A}"/>
              </a:ext>
            </a:extLst>
          </p:cNvPr>
          <p:cNvSpPr/>
          <p:nvPr/>
        </p:nvSpPr>
        <p:spPr>
          <a:xfrm>
            <a:off x="7676074" y="2245129"/>
            <a:ext cx="313140" cy="461665"/>
          </a:xfrm>
          <a:prstGeom prst="rect">
            <a:avLst/>
          </a:prstGeom>
        </p:spPr>
        <p:txBody>
          <a:bodyPr wrap="square">
            <a:spAutoFit/>
          </a:bodyPr>
          <a:lstStyle/>
          <a:p>
            <a:r>
              <a:rPr lang="en-GB" sz="2400" dirty="0" smtClean="0">
                <a:solidFill>
                  <a:schemeClr val="tx1">
                    <a:lumMod val="90000"/>
                    <a:lumOff val="10000"/>
                  </a:schemeClr>
                </a:solidFill>
              </a:rPr>
              <a:t>×</a:t>
            </a:r>
            <a:endParaRPr lang="en-GB" sz="2400" dirty="0">
              <a:solidFill>
                <a:schemeClr val="tx1">
                  <a:lumMod val="90000"/>
                  <a:lumOff val="10000"/>
                </a:schemeClr>
              </a:solidFill>
            </a:endParaRPr>
          </a:p>
        </p:txBody>
      </p:sp>
      <p:sp>
        <p:nvSpPr>
          <p:cNvPr id="16" name="Rectangle 15">
            <a:extLst>
              <a:ext uri="{FF2B5EF4-FFF2-40B4-BE49-F238E27FC236}">
                <a16:creationId xmlns="" xmlns:a16="http://schemas.microsoft.com/office/drawing/2014/main" id="{10488C49-5374-42B5-89EA-2311C1A55E0A}"/>
              </a:ext>
            </a:extLst>
          </p:cNvPr>
          <p:cNvSpPr/>
          <p:nvPr/>
        </p:nvSpPr>
        <p:spPr>
          <a:xfrm>
            <a:off x="8204283" y="1902768"/>
            <a:ext cx="313140" cy="461665"/>
          </a:xfrm>
          <a:prstGeom prst="rect">
            <a:avLst/>
          </a:prstGeom>
        </p:spPr>
        <p:txBody>
          <a:bodyPr wrap="square">
            <a:spAutoFit/>
          </a:bodyPr>
          <a:lstStyle/>
          <a:p>
            <a:r>
              <a:rPr lang="en-GB" sz="2400" dirty="0" smtClean="0">
                <a:solidFill>
                  <a:schemeClr val="accent4"/>
                </a:solidFill>
              </a:rPr>
              <a:t>×</a:t>
            </a:r>
            <a:endParaRPr lang="en-GB" sz="2400" dirty="0">
              <a:solidFill>
                <a:schemeClr val="accent4"/>
              </a:solidFill>
            </a:endParaRPr>
          </a:p>
        </p:txBody>
      </p:sp>
      <p:sp>
        <p:nvSpPr>
          <p:cNvPr id="17" name="Rectangle 16">
            <a:extLst>
              <a:ext uri="{FF2B5EF4-FFF2-40B4-BE49-F238E27FC236}">
                <a16:creationId xmlns="" xmlns:a16="http://schemas.microsoft.com/office/drawing/2014/main" id="{10488C49-5374-42B5-89EA-2311C1A55E0A}"/>
              </a:ext>
            </a:extLst>
          </p:cNvPr>
          <p:cNvSpPr/>
          <p:nvPr/>
        </p:nvSpPr>
        <p:spPr>
          <a:xfrm>
            <a:off x="6092071" y="3683113"/>
            <a:ext cx="313140" cy="461665"/>
          </a:xfrm>
          <a:prstGeom prst="rect">
            <a:avLst/>
          </a:prstGeom>
        </p:spPr>
        <p:txBody>
          <a:bodyPr wrap="square">
            <a:spAutoFit/>
          </a:bodyPr>
          <a:lstStyle/>
          <a:p>
            <a:r>
              <a:rPr lang="en-GB" sz="2400" dirty="0" smtClean="0">
                <a:solidFill>
                  <a:schemeClr val="tx1">
                    <a:lumMod val="90000"/>
                    <a:lumOff val="10000"/>
                  </a:schemeClr>
                </a:solidFill>
              </a:rPr>
              <a:t>×</a:t>
            </a:r>
            <a:endParaRPr lang="en-GB" sz="2400" dirty="0">
              <a:solidFill>
                <a:schemeClr val="tx1">
                  <a:lumMod val="90000"/>
                  <a:lumOff val="10000"/>
                </a:schemeClr>
              </a:solidFill>
            </a:endParaRPr>
          </a:p>
        </p:txBody>
      </p:sp>
      <p:sp>
        <p:nvSpPr>
          <p:cNvPr id="20" name="Rectangle 19">
            <a:extLst>
              <a:ext uri="{FF2B5EF4-FFF2-40B4-BE49-F238E27FC236}">
                <a16:creationId xmlns="" xmlns:a16="http://schemas.microsoft.com/office/drawing/2014/main" id="{10488C49-5374-42B5-89EA-2311C1A55E0A}"/>
              </a:ext>
            </a:extLst>
          </p:cNvPr>
          <p:cNvSpPr/>
          <p:nvPr/>
        </p:nvSpPr>
        <p:spPr>
          <a:xfrm>
            <a:off x="6620072" y="3258966"/>
            <a:ext cx="313140" cy="461665"/>
          </a:xfrm>
          <a:prstGeom prst="rect">
            <a:avLst/>
          </a:prstGeom>
        </p:spPr>
        <p:txBody>
          <a:bodyPr wrap="square">
            <a:spAutoFit/>
          </a:bodyPr>
          <a:lstStyle/>
          <a:p>
            <a:r>
              <a:rPr lang="en-GB" sz="2400" dirty="0" smtClean="0">
                <a:solidFill>
                  <a:schemeClr val="tx1">
                    <a:lumMod val="90000"/>
                    <a:lumOff val="10000"/>
                  </a:schemeClr>
                </a:solidFill>
              </a:rPr>
              <a:t>×</a:t>
            </a:r>
            <a:endParaRPr lang="en-GB" sz="2400" dirty="0">
              <a:solidFill>
                <a:schemeClr val="tx1">
                  <a:lumMod val="90000"/>
                  <a:lumOff val="10000"/>
                </a:schemeClr>
              </a:solidFill>
            </a:endParaRPr>
          </a:p>
        </p:txBody>
      </p:sp>
      <p:sp>
        <p:nvSpPr>
          <p:cNvPr id="23" name="Rectangle 22">
            <a:extLst>
              <a:ext uri="{FF2B5EF4-FFF2-40B4-BE49-F238E27FC236}">
                <a16:creationId xmlns="" xmlns:a16="http://schemas.microsoft.com/office/drawing/2014/main" id="{10488C49-5374-42B5-89EA-2311C1A55E0A}"/>
              </a:ext>
            </a:extLst>
          </p:cNvPr>
          <p:cNvSpPr/>
          <p:nvPr/>
        </p:nvSpPr>
        <p:spPr>
          <a:xfrm>
            <a:off x="7148073" y="2670134"/>
            <a:ext cx="313140" cy="461665"/>
          </a:xfrm>
          <a:prstGeom prst="rect">
            <a:avLst/>
          </a:prstGeom>
        </p:spPr>
        <p:txBody>
          <a:bodyPr wrap="square">
            <a:spAutoFit/>
          </a:bodyPr>
          <a:lstStyle/>
          <a:p>
            <a:r>
              <a:rPr lang="en-GB" sz="2400" dirty="0" smtClean="0">
                <a:solidFill>
                  <a:schemeClr val="tx1">
                    <a:lumMod val="90000"/>
                    <a:lumOff val="10000"/>
                  </a:schemeClr>
                </a:solidFill>
              </a:rPr>
              <a:t>×</a:t>
            </a:r>
            <a:endParaRPr lang="en-GB" sz="2400" dirty="0">
              <a:solidFill>
                <a:schemeClr val="tx1">
                  <a:lumMod val="90000"/>
                  <a:lumOff val="10000"/>
                </a:schemeClr>
              </a:solidFill>
            </a:endParaRPr>
          </a:p>
        </p:txBody>
      </p:sp>
      <p:sp>
        <p:nvSpPr>
          <p:cNvPr id="24" name="Rectangle 23">
            <a:extLst>
              <a:ext uri="{FF2B5EF4-FFF2-40B4-BE49-F238E27FC236}">
                <a16:creationId xmlns="" xmlns:a16="http://schemas.microsoft.com/office/drawing/2014/main" id="{10488C49-5374-42B5-89EA-2311C1A55E0A}"/>
              </a:ext>
            </a:extLst>
          </p:cNvPr>
          <p:cNvSpPr/>
          <p:nvPr/>
        </p:nvSpPr>
        <p:spPr>
          <a:xfrm>
            <a:off x="8201265" y="1647088"/>
            <a:ext cx="313140" cy="461665"/>
          </a:xfrm>
          <a:prstGeom prst="rect">
            <a:avLst/>
          </a:prstGeom>
        </p:spPr>
        <p:txBody>
          <a:bodyPr wrap="square">
            <a:spAutoFit/>
          </a:bodyPr>
          <a:lstStyle/>
          <a:p>
            <a:r>
              <a:rPr lang="en-GB" sz="2400" dirty="0" smtClean="0">
                <a:solidFill>
                  <a:srgbClr val="229DAE"/>
                </a:solidFill>
              </a:rPr>
              <a:t>×</a:t>
            </a:r>
            <a:endParaRPr lang="en-GB" sz="2400" dirty="0">
              <a:solidFill>
                <a:srgbClr val="229DAE"/>
              </a:solidFill>
            </a:endParaRPr>
          </a:p>
        </p:txBody>
      </p:sp>
      <p:sp>
        <p:nvSpPr>
          <p:cNvPr id="25" name="Rectangle 24">
            <a:extLst>
              <a:ext uri="{FF2B5EF4-FFF2-40B4-BE49-F238E27FC236}">
                <a16:creationId xmlns="" xmlns:a16="http://schemas.microsoft.com/office/drawing/2014/main" id="{10488C49-5374-42B5-89EA-2311C1A55E0A}"/>
              </a:ext>
            </a:extLst>
          </p:cNvPr>
          <p:cNvSpPr/>
          <p:nvPr/>
        </p:nvSpPr>
        <p:spPr>
          <a:xfrm>
            <a:off x="8202395" y="2158318"/>
            <a:ext cx="313140" cy="461665"/>
          </a:xfrm>
          <a:prstGeom prst="rect">
            <a:avLst/>
          </a:prstGeom>
        </p:spPr>
        <p:txBody>
          <a:bodyPr wrap="square">
            <a:spAutoFit/>
          </a:bodyPr>
          <a:lstStyle/>
          <a:p>
            <a:r>
              <a:rPr lang="en-GB" sz="2400" dirty="0" smtClean="0">
                <a:solidFill>
                  <a:srgbClr val="FF6600"/>
                </a:solidFill>
              </a:rPr>
              <a:t>×</a:t>
            </a:r>
            <a:endParaRPr lang="en-GB" sz="2400" dirty="0">
              <a:solidFill>
                <a:srgbClr val="FF6600"/>
              </a:solidFill>
            </a:endParaRPr>
          </a:p>
        </p:txBody>
      </p:sp>
    </p:spTree>
    <p:extLst>
      <p:ext uri="{BB962C8B-B14F-4D97-AF65-F5344CB8AC3E}">
        <p14:creationId xmlns:p14="http://schemas.microsoft.com/office/powerpoint/2010/main" val="25474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30" name="Rectangle 29"/>
          <p:cNvSpPr/>
          <p:nvPr/>
        </p:nvSpPr>
        <p:spPr>
          <a:xfrm>
            <a:off x="2506147"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smtClean="0">
                <a:solidFill>
                  <a:schemeClr val="bg1"/>
                </a:solidFill>
              </a:rPr>
              <a:t>Deeper</a:t>
            </a:r>
            <a:endParaRPr lang="en-GB" sz="1600" b="1" dirty="0">
              <a:solidFill>
                <a:schemeClr val="bg1"/>
              </a:solidFill>
            </a:endParaRPr>
          </a:p>
        </p:txBody>
      </p:sp>
      <p:sp>
        <p:nvSpPr>
          <p:cNvPr id="7" name="Rectangle 6"/>
          <p:cNvSpPr/>
          <p:nvPr/>
        </p:nvSpPr>
        <p:spPr>
          <a:xfrm>
            <a:off x="445574" y="702863"/>
            <a:ext cx="2049798" cy="355276"/>
          </a:xfrm>
          <a:prstGeom prst="rect">
            <a:avLst/>
          </a:prstGeom>
          <a:solidFill>
            <a:srgbClr val="072F54"/>
          </a:solidFill>
        </p:spPr>
        <p:txBody>
          <a:bodyPr wrap="square" lIns="180000" tIns="36000" rIns="180000" bIns="72000" anchor="ctr">
            <a:spAutoFit/>
          </a:bodyPr>
          <a:lstStyle/>
          <a:p>
            <a:r>
              <a:rPr lang="en-GB" altLang="en-US" sz="1600" b="1" dirty="0" smtClean="0">
                <a:solidFill>
                  <a:schemeClr val="bg1"/>
                </a:solidFill>
              </a:rPr>
              <a:t>Draw Line Graphs</a:t>
            </a:r>
            <a:endParaRPr lang="en-GB" sz="1600" b="1" dirty="0">
              <a:solidFill>
                <a:schemeClr val="bg1"/>
              </a:solidFill>
            </a:endParaRPr>
          </a:p>
        </p:txBody>
      </p:sp>
      <p:cxnSp>
        <p:nvCxnSpPr>
          <p:cNvPr id="8" name="Straight Connector 7"/>
          <p:cNvCxnSpPr/>
          <p:nvPr/>
        </p:nvCxnSpPr>
        <p:spPr>
          <a:xfrm>
            <a:off x="2495372" y="679231"/>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660995" y="1234799"/>
            <a:ext cx="4090467" cy="923330"/>
          </a:xfrm>
          <a:prstGeom prst="rect">
            <a:avLst/>
          </a:prstGeom>
        </p:spPr>
        <p:txBody>
          <a:bodyPr wrap="square">
            <a:spAutoFit/>
          </a:bodyPr>
          <a:lstStyle/>
          <a:p>
            <a:r>
              <a:rPr lang="en-GB" dirty="0"/>
              <a:t>Class 5 measures the heights of two sunflowers over six weeks. Here is the table of data that shows their results: </a:t>
            </a:r>
          </a:p>
        </p:txBody>
      </p:sp>
      <p:graphicFrame>
        <p:nvGraphicFramePr>
          <p:cNvPr id="10" name="Chart 9">
            <a:extLst>
              <a:ext uri="{FF2B5EF4-FFF2-40B4-BE49-F238E27FC236}">
                <a16:creationId xmlns="" xmlns:a16="http://schemas.microsoft.com/office/drawing/2014/main" id="{565FF28A-C680-4B01-9E38-80E9C5329BE3}"/>
              </a:ext>
            </a:extLst>
          </p:cNvPr>
          <p:cNvGraphicFramePr>
            <a:graphicFrameLocks/>
          </p:cNvGraphicFramePr>
          <p:nvPr>
            <p:extLst>
              <p:ext uri="{D42A27DB-BD31-4B8C-83A1-F6EECF244321}">
                <p14:modId xmlns:p14="http://schemas.microsoft.com/office/powerpoint/2010/main" val="1863498095"/>
              </p:ext>
            </p:extLst>
          </p:nvPr>
        </p:nvGraphicFramePr>
        <p:xfrm>
          <a:off x="688204" y="1081771"/>
          <a:ext cx="4014453" cy="52219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Table 8">
            <a:extLst>
              <a:ext uri="{FF2B5EF4-FFF2-40B4-BE49-F238E27FC236}">
                <a16:creationId xmlns="" xmlns:a16="http://schemas.microsoft.com/office/drawing/2014/main" id="{A46F9A25-8389-4CCD-B1CE-E638FC3837DD}"/>
              </a:ext>
            </a:extLst>
          </p:cNvPr>
          <p:cNvGraphicFramePr>
            <a:graphicFrameLocks noGrp="1"/>
          </p:cNvGraphicFramePr>
          <p:nvPr>
            <p:extLst>
              <p:ext uri="{D42A27DB-BD31-4B8C-83A1-F6EECF244321}">
                <p14:modId xmlns:p14="http://schemas.microsoft.com/office/powerpoint/2010/main" val="3717445308"/>
              </p:ext>
            </p:extLst>
          </p:nvPr>
        </p:nvGraphicFramePr>
        <p:xfrm>
          <a:off x="4840059" y="1371534"/>
          <a:ext cx="2855749" cy="2229187"/>
        </p:xfrm>
        <a:graphic>
          <a:graphicData uri="http://schemas.openxmlformats.org/drawingml/2006/table">
            <a:tbl>
              <a:tblPr>
                <a:tableStyleId>{5C22544A-7EE6-4342-B048-85BDC9FD1C3A}</a:tableStyleId>
              </a:tblPr>
              <a:tblGrid>
                <a:gridCol w="574021">
                  <a:extLst>
                    <a:ext uri="{9D8B030D-6E8A-4147-A177-3AD203B41FA5}">
                      <a16:colId xmlns="" xmlns:a16="http://schemas.microsoft.com/office/drawing/2014/main" val="1582340078"/>
                    </a:ext>
                  </a:extLst>
                </a:gridCol>
                <a:gridCol w="1140864">
                  <a:extLst>
                    <a:ext uri="{9D8B030D-6E8A-4147-A177-3AD203B41FA5}">
                      <a16:colId xmlns="" xmlns:a16="http://schemas.microsoft.com/office/drawing/2014/main" val="3984688079"/>
                    </a:ext>
                  </a:extLst>
                </a:gridCol>
                <a:gridCol w="1140864"/>
              </a:tblGrid>
              <a:tr h="295437">
                <a:tc>
                  <a:txBody>
                    <a:bodyPr/>
                    <a:lstStyle/>
                    <a:p>
                      <a:pPr algn="ctr">
                        <a:lnSpc>
                          <a:spcPct val="107000"/>
                        </a:lnSpc>
                        <a:spcAft>
                          <a:spcPts val="0"/>
                        </a:spcAft>
                      </a:pPr>
                      <a:r>
                        <a:rPr lang="en-GB" sz="1400" dirty="0" smtClean="0">
                          <a:effectLst/>
                          <a:latin typeface="+mn-lt"/>
                        </a:rPr>
                        <a:t>Week</a:t>
                      </a:r>
                      <a:endParaRPr lang="en-GB"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400" dirty="0" smtClean="0">
                          <a:effectLst/>
                          <a:latin typeface="+mn-lt"/>
                        </a:rPr>
                        <a:t>Sunflower 1</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1400" dirty="0" smtClean="0">
                          <a:effectLst/>
                          <a:latin typeface="+mn-lt"/>
                        </a:rPr>
                        <a:t>Height </a:t>
                      </a:r>
                      <a:r>
                        <a:rPr lang="en-GB" sz="1400" dirty="0">
                          <a:effectLst/>
                          <a:latin typeface="+mn-lt"/>
                        </a:rPr>
                        <a:t>(cm</a:t>
                      </a:r>
                      <a:r>
                        <a:rPr lang="en-GB" sz="1400" dirty="0" smtClean="0">
                          <a:effectLst/>
                          <a:latin typeface="+mn-lt"/>
                        </a:rPr>
                        <a:t>)</a:t>
                      </a:r>
                      <a:endParaRPr lang="en-GB"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400" dirty="0" smtClean="0">
                          <a:effectLst/>
                          <a:latin typeface="+mn-lt"/>
                          <a:ea typeface="Calibri" panose="020F0502020204030204" pitchFamily="34" charset="0"/>
                          <a:cs typeface="Times New Roman" panose="02020603050405020304" pitchFamily="18" charset="0"/>
                        </a:rPr>
                        <a:t>Sunflower 2</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1400" dirty="0" smtClean="0">
                          <a:effectLst/>
                          <a:latin typeface="+mn-lt"/>
                          <a:ea typeface="Calibri" panose="020F0502020204030204" pitchFamily="34" charset="0"/>
                          <a:cs typeface="Times New Roman" panose="02020603050405020304" pitchFamily="18" charset="0"/>
                        </a:rPr>
                        <a:t>Height (cm)</a:t>
                      </a:r>
                      <a:endParaRPr lang="en-GB"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C000"/>
                    </a:solidFill>
                  </a:tcPr>
                </a:tc>
                <a:extLst>
                  <a:ext uri="{0D108BD9-81ED-4DB2-BD59-A6C34878D82A}">
                    <a16:rowId xmlns="" xmlns:a16="http://schemas.microsoft.com/office/drawing/2014/main" val="3851787088"/>
                  </a:ext>
                </a:extLst>
              </a:tr>
              <a:tr h="295437">
                <a:tc>
                  <a:txBody>
                    <a:bodyPr/>
                    <a:lstStyle/>
                    <a:p>
                      <a:pPr algn="ctr">
                        <a:lnSpc>
                          <a:spcPct val="107000"/>
                        </a:lnSpc>
                        <a:spcAft>
                          <a:spcPts val="0"/>
                        </a:spcAft>
                      </a:pPr>
                      <a:r>
                        <a:rPr lang="en-GB" sz="1600" dirty="0">
                          <a:solidFill>
                            <a:schemeClr val="tx1"/>
                          </a:solidFill>
                          <a:effectLst/>
                          <a:latin typeface="+mn-lt"/>
                          <a:ea typeface="Calibri" panose="020F0502020204030204" pitchFamily="34" charset="0"/>
                          <a:cs typeface="Times New Roman" panose="02020603050405020304" pitchFamily="18" charset="0"/>
                        </a:rPr>
                        <a:t>1</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r>
                        <a:rPr lang="en-GB" dirty="0" smtClean="0"/>
                        <a:t>53</a:t>
                      </a:r>
                      <a:endParaRPr lang="en-GB" dirty="0"/>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smtClean="0">
                          <a:effectLst/>
                          <a:latin typeface="+mn-lt"/>
                          <a:ea typeface="Calibri" panose="020F0502020204030204" pitchFamily="34" charset="0"/>
                          <a:cs typeface="Times New Roman" panose="02020603050405020304" pitchFamily="18" charset="0"/>
                        </a:rPr>
                        <a:t>55</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673942597"/>
                  </a:ext>
                </a:extLst>
              </a:tr>
              <a:tr h="295437">
                <a:tc>
                  <a:txBody>
                    <a:bodyPr/>
                    <a:lstStyle/>
                    <a:p>
                      <a:pPr algn="ctr">
                        <a:lnSpc>
                          <a:spcPct val="107000"/>
                        </a:lnSpc>
                        <a:spcAft>
                          <a:spcPts val="0"/>
                        </a:spcAft>
                      </a:pPr>
                      <a:r>
                        <a:rPr lang="en-GB" sz="1600" dirty="0">
                          <a:solidFill>
                            <a:schemeClr val="tx1"/>
                          </a:solidFill>
                          <a:effectLst/>
                          <a:latin typeface="+mn-lt"/>
                          <a:ea typeface="Calibri" panose="020F0502020204030204" pitchFamily="34" charset="0"/>
                          <a:cs typeface="Times New Roman" panose="02020603050405020304" pitchFamily="18" charset="0"/>
                        </a:rPr>
                        <a:t>2</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r>
                        <a:rPr lang="en-GB" dirty="0" smtClean="0"/>
                        <a:t>58</a:t>
                      </a:r>
                      <a:endParaRPr lang="en-GB" dirty="0"/>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smtClean="0">
                          <a:effectLst/>
                          <a:latin typeface="+mn-lt"/>
                          <a:ea typeface="Calibri" panose="020F0502020204030204" pitchFamily="34" charset="0"/>
                          <a:cs typeface="Times New Roman" panose="02020603050405020304" pitchFamily="18" charset="0"/>
                        </a:rPr>
                        <a:t>60</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1852658671"/>
                  </a:ext>
                </a:extLst>
              </a:tr>
              <a:tr h="295437">
                <a:tc>
                  <a:txBody>
                    <a:bodyPr/>
                    <a:lstStyle/>
                    <a:p>
                      <a:pPr algn="ctr">
                        <a:lnSpc>
                          <a:spcPct val="107000"/>
                        </a:lnSpc>
                        <a:spcAft>
                          <a:spcPts val="0"/>
                        </a:spcAft>
                      </a:pPr>
                      <a:r>
                        <a:rPr lang="en-GB" sz="1600" dirty="0">
                          <a:solidFill>
                            <a:schemeClr val="tx1"/>
                          </a:solidFill>
                          <a:effectLst/>
                          <a:latin typeface="+mn-lt"/>
                          <a:ea typeface="Calibri" panose="020F0502020204030204" pitchFamily="34" charset="0"/>
                          <a:cs typeface="Times New Roman" panose="02020603050405020304" pitchFamily="18" charset="0"/>
                        </a:rPr>
                        <a:t>3</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r>
                        <a:rPr lang="en-GB" dirty="0" smtClean="0"/>
                        <a:t>70</a:t>
                      </a:r>
                      <a:endParaRPr lang="en-GB" dirty="0"/>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smtClean="0">
                          <a:effectLst/>
                          <a:latin typeface="+mn-lt"/>
                          <a:ea typeface="Calibri" panose="020F0502020204030204" pitchFamily="34" charset="0"/>
                          <a:cs typeface="Times New Roman" panose="02020603050405020304" pitchFamily="18" charset="0"/>
                        </a:rPr>
                        <a:t>64</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381447338"/>
                  </a:ext>
                </a:extLst>
              </a:tr>
              <a:tr h="295437">
                <a:tc>
                  <a:txBody>
                    <a:bodyPr/>
                    <a:lstStyle/>
                    <a:p>
                      <a:pPr algn="ctr">
                        <a:lnSpc>
                          <a:spcPct val="107000"/>
                        </a:lnSpc>
                        <a:spcAft>
                          <a:spcPts val="0"/>
                        </a:spcAft>
                      </a:pPr>
                      <a:r>
                        <a:rPr lang="en-GB" sz="1600" dirty="0">
                          <a:solidFill>
                            <a:schemeClr val="tx1"/>
                          </a:solidFill>
                          <a:effectLst/>
                          <a:latin typeface="+mn-lt"/>
                          <a:ea typeface="Calibri" panose="020F0502020204030204" pitchFamily="34" charset="0"/>
                          <a:cs typeface="Times New Roman" panose="02020603050405020304" pitchFamily="18" charset="0"/>
                        </a:rPr>
                        <a:t>4</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r>
                        <a:rPr lang="en-GB" dirty="0" smtClean="0"/>
                        <a:t>74</a:t>
                      </a:r>
                      <a:endParaRPr lang="en-GB" dirty="0"/>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smtClean="0">
                          <a:effectLst/>
                          <a:latin typeface="+mn-lt"/>
                          <a:ea typeface="Calibri" panose="020F0502020204030204" pitchFamily="34" charset="0"/>
                          <a:cs typeface="Times New Roman" panose="02020603050405020304" pitchFamily="18" charset="0"/>
                        </a:rPr>
                        <a:t>70</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3358641313"/>
                  </a:ext>
                </a:extLst>
              </a:tr>
              <a:tr h="295437">
                <a:tc>
                  <a:txBody>
                    <a:bodyPr/>
                    <a:lstStyle/>
                    <a:p>
                      <a:pPr algn="ctr">
                        <a:lnSpc>
                          <a:spcPct val="107000"/>
                        </a:lnSpc>
                        <a:spcAft>
                          <a:spcPts val="0"/>
                        </a:spcAft>
                      </a:pPr>
                      <a:r>
                        <a:rPr lang="en-GB" sz="1600" dirty="0">
                          <a:solidFill>
                            <a:schemeClr val="tx1"/>
                          </a:solidFill>
                          <a:effectLst/>
                          <a:latin typeface="+mn-lt"/>
                          <a:ea typeface="Calibri" panose="020F0502020204030204" pitchFamily="34" charset="0"/>
                          <a:cs typeface="Times New Roman" panose="02020603050405020304" pitchFamily="18" charset="0"/>
                        </a:rPr>
                        <a:t>5</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r>
                        <a:rPr lang="en-GB" dirty="0" smtClean="0"/>
                        <a:t>82</a:t>
                      </a:r>
                      <a:endParaRPr lang="en-GB" dirty="0"/>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smtClean="0">
                          <a:effectLst/>
                          <a:latin typeface="+mn-lt"/>
                          <a:ea typeface="Calibri" panose="020F0502020204030204" pitchFamily="34" charset="0"/>
                          <a:cs typeface="Times New Roman" panose="02020603050405020304" pitchFamily="18" charset="0"/>
                        </a:rPr>
                        <a:t>79</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1393199851"/>
                  </a:ext>
                </a:extLst>
              </a:tr>
              <a:tr h="295437">
                <a:tc>
                  <a:txBody>
                    <a:bodyPr/>
                    <a:lstStyle/>
                    <a:p>
                      <a:pPr algn="ctr">
                        <a:lnSpc>
                          <a:spcPct val="107000"/>
                        </a:lnSpc>
                        <a:spcAft>
                          <a:spcPts val="0"/>
                        </a:spcAft>
                      </a:pPr>
                      <a:r>
                        <a:rPr lang="en-GB" sz="1600" dirty="0">
                          <a:solidFill>
                            <a:schemeClr val="tx1"/>
                          </a:solidFill>
                          <a:effectLst/>
                          <a:latin typeface="+mn-lt"/>
                          <a:ea typeface="Calibri" panose="020F0502020204030204" pitchFamily="34" charset="0"/>
                          <a:cs typeface="Times New Roman" panose="02020603050405020304" pitchFamily="18" charset="0"/>
                        </a:rPr>
                        <a:t>6</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r>
                        <a:rPr lang="en-GB" dirty="0" smtClean="0"/>
                        <a:t>91</a:t>
                      </a:r>
                      <a:endParaRPr lang="en-GB" dirty="0"/>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smtClean="0">
                          <a:effectLst/>
                          <a:latin typeface="+mn-lt"/>
                          <a:ea typeface="Calibri" panose="020F0502020204030204" pitchFamily="34" charset="0"/>
                          <a:cs typeface="Times New Roman" panose="02020603050405020304" pitchFamily="18" charset="0"/>
                        </a:rPr>
                        <a:t>85</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3395226630"/>
                  </a:ext>
                </a:extLst>
              </a:tr>
            </a:tbl>
          </a:graphicData>
        </a:graphic>
      </p:graphicFrame>
      <p:sp>
        <p:nvSpPr>
          <p:cNvPr id="4" name="Rectangle 3"/>
          <p:cNvSpPr/>
          <p:nvPr/>
        </p:nvSpPr>
        <p:spPr>
          <a:xfrm>
            <a:off x="4746956" y="3728200"/>
            <a:ext cx="3915511" cy="1200329"/>
          </a:xfrm>
          <a:prstGeom prst="rect">
            <a:avLst/>
          </a:prstGeom>
        </p:spPr>
        <p:txBody>
          <a:bodyPr wrap="square">
            <a:spAutoFit/>
          </a:bodyPr>
          <a:lstStyle/>
          <a:p>
            <a:r>
              <a:rPr lang="en-GB" dirty="0"/>
              <a:t>Olivia draws a graph of the data. However, she has made </a:t>
            </a:r>
            <a:r>
              <a:rPr lang="en-GB" dirty="0" smtClean="0"/>
              <a:t>8 </a:t>
            </a:r>
            <a:r>
              <a:rPr lang="en-GB" dirty="0"/>
              <a:t>mistakes. Can you spot all the mistakes and explain what she got wrong?</a:t>
            </a:r>
          </a:p>
        </p:txBody>
      </p:sp>
      <p:sp>
        <p:nvSpPr>
          <p:cNvPr id="6" name="Rectangle 5"/>
          <p:cNvSpPr/>
          <p:nvPr/>
        </p:nvSpPr>
        <p:spPr>
          <a:xfrm>
            <a:off x="4746956" y="5116966"/>
            <a:ext cx="3915511" cy="646331"/>
          </a:xfrm>
          <a:prstGeom prst="rect">
            <a:avLst/>
          </a:prstGeom>
        </p:spPr>
        <p:txBody>
          <a:bodyPr wrap="square">
            <a:spAutoFit/>
          </a:bodyPr>
          <a:lstStyle/>
          <a:p>
            <a:r>
              <a:rPr lang="en-GB" dirty="0"/>
              <a:t>What advice would you give Olivia for drawing line graphs?</a:t>
            </a:r>
          </a:p>
        </p:txBody>
      </p:sp>
      <p:grpSp>
        <p:nvGrpSpPr>
          <p:cNvPr id="31" name="Group 30"/>
          <p:cNvGrpSpPr/>
          <p:nvPr/>
        </p:nvGrpSpPr>
        <p:grpSpPr>
          <a:xfrm>
            <a:off x="1054024" y="1911510"/>
            <a:ext cx="3481464" cy="4006364"/>
            <a:chOff x="1054024" y="1911510"/>
            <a:chExt cx="3481464" cy="4006364"/>
          </a:xfrm>
        </p:grpSpPr>
        <p:sp>
          <p:nvSpPr>
            <p:cNvPr id="13" name="Rectangle 12">
              <a:extLst>
                <a:ext uri="{FF2B5EF4-FFF2-40B4-BE49-F238E27FC236}">
                  <a16:creationId xmlns="" xmlns:a16="http://schemas.microsoft.com/office/drawing/2014/main" id="{10488C49-5374-42B5-89EA-2311C1A55E0A}"/>
                </a:ext>
              </a:extLst>
            </p:cNvPr>
            <p:cNvSpPr/>
            <p:nvPr/>
          </p:nvSpPr>
          <p:spPr>
            <a:xfrm>
              <a:off x="3699649" y="1997423"/>
              <a:ext cx="313140" cy="461665"/>
            </a:xfrm>
            <a:prstGeom prst="rect">
              <a:avLst/>
            </a:prstGeom>
          </p:spPr>
          <p:txBody>
            <a:bodyPr wrap="square">
              <a:spAutoFit/>
            </a:bodyPr>
            <a:lstStyle/>
            <a:p>
              <a:r>
                <a:rPr lang="en-GB" sz="2400" dirty="0" smtClean="0">
                  <a:solidFill>
                    <a:srgbClr val="229DAE"/>
                  </a:solidFill>
                </a:rPr>
                <a:t>×</a:t>
              </a:r>
              <a:endParaRPr lang="en-GB" sz="2400" dirty="0">
                <a:solidFill>
                  <a:srgbClr val="229DAE"/>
                </a:solidFill>
              </a:endParaRPr>
            </a:p>
          </p:txBody>
        </p:sp>
        <p:sp>
          <p:nvSpPr>
            <p:cNvPr id="14" name="Rectangle 13">
              <a:extLst>
                <a:ext uri="{FF2B5EF4-FFF2-40B4-BE49-F238E27FC236}">
                  <a16:creationId xmlns="" xmlns:a16="http://schemas.microsoft.com/office/drawing/2014/main" id="{10488C49-5374-42B5-89EA-2311C1A55E0A}"/>
                </a:ext>
              </a:extLst>
            </p:cNvPr>
            <p:cNvSpPr/>
            <p:nvPr/>
          </p:nvSpPr>
          <p:spPr>
            <a:xfrm>
              <a:off x="1054024" y="5136362"/>
              <a:ext cx="313140" cy="461665"/>
            </a:xfrm>
            <a:prstGeom prst="rect">
              <a:avLst/>
            </a:prstGeom>
          </p:spPr>
          <p:txBody>
            <a:bodyPr wrap="square">
              <a:spAutoFit/>
            </a:bodyPr>
            <a:lstStyle/>
            <a:p>
              <a:r>
                <a:rPr lang="en-GB" sz="2400" dirty="0" smtClean="0">
                  <a:solidFill>
                    <a:srgbClr val="FF6600"/>
                  </a:solidFill>
                </a:rPr>
                <a:t>×</a:t>
              </a:r>
              <a:endParaRPr lang="en-GB" sz="2400" dirty="0">
                <a:solidFill>
                  <a:srgbClr val="FF6600"/>
                </a:solidFill>
              </a:endParaRPr>
            </a:p>
          </p:txBody>
        </p:sp>
        <p:sp>
          <p:nvSpPr>
            <p:cNvPr id="19" name="Rectangle 18">
              <a:extLst>
                <a:ext uri="{FF2B5EF4-FFF2-40B4-BE49-F238E27FC236}">
                  <a16:creationId xmlns="" xmlns:a16="http://schemas.microsoft.com/office/drawing/2014/main" id="{10488C49-5374-42B5-89EA-2311C1A55E0A}"/>
                </a:ext>
              </a:extLst>
            </p:cNvPr>
            <p:cNvSpPr/>
            <p:nvPr/>
          </p:nvSpPr>
          <p:spPr>
            <a:xfrm>
              <a:off x="4222348" y="1911510"/>
              <a:ext cx="313140" cy="461665"/>
            </a:xfrm>
            <a:prstGeom prst="rect">
              <a:avLst/>
            </a:prstGeom>
          </p:spPr>
          <p:txBody>
            <a:bodyPr wrap="square">
              <a:spAutoFit/>
            </a:bodyPr>
            <a:lstStyle/>
            <a:p>
              <a:r>
                <a:rPr lang="en-GB" sz="2400" dirty="0" smtClean="0">
                  <a:solidFill>
                    <a:srgbClr val="FF6600"/>
                  </a:solidFill>
                </a:rPr>
                <a:t>×</a:t>
              </a:r>
              <a:endParaRPr lang="en-GB" sz="2400" dirty="0">
                <a:solidFill>
                  <a:srgbClr val="FF6600"/>
                </a:solidFill>
              </a:endParaRPr>
            </a:p>
          </p:txBody>
        </p:sp>
        <p:sp>
          <p:nvSpPr>
            <p:cNvPr id="20" name="Rectangle 19">
              <a:extLst>
                <a:ext uri="{FF2B5EF4-FFF2-40B4-BE49-F238E27FC236}">
                  <a16:creationId xmlns="" xmlns:a16="http://schemas.microsoft.com/office/drawing/2014/main" id="{10488C49-5374-42B5-89EA-2311C1A55E0A}"/>
                </a:ext>
              </a:extLst>
            </p:cNvPr>
            <p:cNvSpPr/>
            <p:nvPr/>
          </p:nvSpPr>
          <p:spPr>
            <a:xfrm>
              <a:off x="3169149" y="2845332"/>
              <a:ext cx="313140" cy="461665"/>
            </a:xfrm>
            <a:prstGeom prst="rect">
              <a:avLst/>
            </a:prstGeom>
          </p:spPr>
          <p:txBody>
            <a:bodyPr wrap="square">
              <a:spAutoFit/>
            </a:bodyPr>
            <a:lstStyle/>
            <a:p>
              <a:r>
                <a:rPr lang="en-GB" sz="2400" dirty="0" smtClean="0">
                  <a:solidFill>
                    <a:srgbClr val="FF6600"/>
                  </a:solidFill>
                </a:rPr>
                <a:t>×</a:t>
              </a:r>
              <a:endParaRPr lang="en-GB" sz="2400" dirty="0">
                <a:solidFill>
                  <a:srgbClr val="FF6600"/>
                </a:solidFill>
              </a:endParaRPr>
            </a:p>
          </p:txBody>
        </p:sp>
        <p:sp>
          <p:nvSpPr>
            <p:cNvPr id="21" name="Rectangle 20">
              <a:extLst>
                <a:ext uri="{FF2B5EF4-FFF2-40B4-BE49-F238E27FC236}">
                  <a16:creationId xmlns="" xmlns:a16="http://schemas.microsoft.com/office/drawing/2014/main" id="{10488C49-5374-42B5-89EA-2311C1A55E0A}"/>
                </a:ext>
              </a:extLst>
            </p:cNvPr>
            <p:cNvSpPr/>
            <p:nvPr/>
          </p:nvSpPr>
          <p:spPr>
            <a:xfrm>
              <a:off x="2640527" y="3525357"/>
              <a:ext cx="313140" cy="461665"/>
            </a:xfrm>
            <a:prstGeom prst="rect">
              <a:avLst/>
            </a:prstGeom>
          </p:spPr>
          <p:txBody>
            <a:bodyPr wrap="square">
              <a:spAutoFit/>
            </a:bodyPr>
            <a:lstStyle/>
            <a:p>
              <a:r>
                <a:rPr lang="en-GB" sz="2400" dirty="0" smtClean="0">
                  <a:solidFill>
                    <a:srgbClr val="FF6600"/>
                  </a:solidFill>
                </a:rPr>
                <a:t>×</a:t>
              </a:r>
              <a:endParaRPr lang="en-GB" sz="2400" dirty="0">
                <a:solidFill>
                  <a:srgbClr val="FF6600"/>
                </a:solidFill>
              </a:endParaRPr>
            </a:p>
          </p:txBody>
        </p:sp>
        <p:sp>
          <p:nvSpPr>
            <p:cNvPr id="22" name="Rectangle 21">
              <a:extLst>
                <a:ext uri="{FF2B5EF4-FFF2-40B4-BE49-F238E27FC236}">
                  <a16:creationId xmlns="" xmlns:a16="http://schemas.microsoft.com/office/drawing/2014/main" id="{10488C49-5374-42B5-89EA-2311C1A55E0A}"/>
                </a:ext>
              </a:extLst>
            </p:cNvPr>
            <p:cNvSpPr/>
            <p:nvPr/>
          </p:nvSpPr>
          <p:spPr>
            <a:xfrm>
              <a:off x="2119632" y="3692746"/>
              <a:ext cx="313140" cy="461665"/>
            </a:xfrm>
            <a:prstGeom prst="rect">
              <a:avLst/>
            </a:prstGeom>
          </p:spPr>
          <p:txBody>
            <a:bodyPr wrap="square">
              <a:spAutoFit/>
            </a:bodyPr>
            <a:lstStyle/>
            <a:p>
              <a:r>
                <a:rPr lang="en-GB" sz="2400" dirty="0" smtClean="0">
                  <a:solidFill>
                    <a:srgbClr val="FF6600"/>
                  </a:solidFill>
                </a:rPr>
                <a:t>×</a:t>
              </a:r>
              <a:endParaRPr lang="en-GB" sz="2400" dirty="0">
                <a:solidFill>
                  <a:srgbClr val="FF6600"/>
                </a:solidFill>
              </a:endParaRPr>
            </a:p>
          </p:txBody>
        </p:sp>
        <p:sp>
          <p:nvSpPr>
            <p:cNvPr id="23" name="Rectangle 22">
              <a:extLst>
                <a:ext uri="{FF2B5EF4-FFF2-40B4-BE49-F238E27FC236}">
                  <a16:creationId xmlns="" xmlns:a16="http://schemas.microsoft.com/office/drawing/2014/main" id="{10488C49-5374-42B5-89EA-2311C1A55E0A}"/>
                </a:ext>
              </a:extLst>
            </p:cNvPr>
            <p:cNvSpPr/>
            <p:nvPr/>
          </p:nvSpPr>
          <p:spPr>
            <a:xfrm>
              <a:off x="1583878" y="4712624"/>
              <a:ext cx="313140" cy="461665"/>
            </a:xfrm>
            <a:prstGeom prst="rect">
              <a:avLst/>
            </a:prstGeom>
          </p:spPr>
          <p:txBody>
            <a:bodyPr wrap="square">
              <a:spAutoFit/>
            </a:bodyPr>
            <a:lstStyle/>
            <a:p>
              <a:r>
                <a:rPr lang="en-GB" sz="2400" dirty="0" smtClean="0">
                  <a:solidFill>
                    <a:srgbClr val="FF6600"/>
                  </a:solidFill>
                </a:rPr>
                <a:t>×</a:t>
              </a:r>
              <a:endParaRPr lang="en-GB" sz="2400" dirty="0">
                <a:solidFill>
                  <a:srgbClr val="FF6600"/>
                </a:solidFill>
              </a:endParaRPr>
            </a:p>
          </p:txBody>
        </p:sp>
        <p:sp>
          <p:nvSpPr>
            <p:cNvPr id="11" name="Freeform 10"/>
            <p:cNvSpPr/>
            <p:nvPr/>
          </p:nvSpPr>
          <p:spPr>
            <a:xfrm>
              <a:off x="1235373" y="2146040"/>
              <a:ext cx="3172409" cy="3228391"/>
            </a:xfrm>
            <a:custGeom>
              <a:avLst/>
              <a:gdLst>
                <a:gd name="connsiteX0" fmla="*/ 0 w 3176140"/>
                <a:gd name="connsiteY0" fmla="*/ 2478210 h 2478210"/>
                <a:gd name="connsiteX1" fmla="*/ 537443 w 3176140"/>
                <a:gd name="connsiteY1" fmla="*/ 2056467 h 2478210"/>
                <a:gd name="connsiteX2" fmla="*/ 1071154 w 3176140"/>
                <a:gd name="connsiteY2" fmla="*/ 1030099 h 2478210"/>
                <a:gd name="connsiteX3" fmla="*/ 1593668 w 3176140"/>
                <a:gd name="connsiteY3" fmla="*/ 873345 h 2478210"/>
                <a:gd name="connsiteX4" fmla="*/ 2123647 w 3176140"/>
                <a:gd name="connsiteY4" fmla="*/ 190344 h 2478210"/>
                <a:gd name="connsiteX5" fmla="*/ 2802916 w 3176140"/>
                <a:gd name="connsiteY5" fmla="*/ 3732 h 2478210"/>
                <a:gd name="connsiteX6" fmla="*/ 3176140 w 3176140"/>
                <a:gd name="connsiteY6" fmla="*/ 3732 h 2478210"/>
                <a:gd name="connsiteX7" fmla="*/ 3172408 w 3176140"/>
                <a:gd name="connsiteY7" fmla="*/ 0 h 2478210"/>
                <a:gd name="connsiteX0" fmla="*/ 0 w 3176141"/>
                <a:gd name="connsiteY0" fmla="*/ 3224659 h 3224659"/>
                <a:gd name="connsiteX1" fmla="*/ 537443 w 3176141"/>
                <a:gd name="connsiteY1" fmla="*/ 2802916 h 3224659"/>
                <a:gd name="connsiteX2" fmla="*/ 1071154 w 3176141"/>
                <a:gd name="connsiteY2" fmla="*/ 1776548 h 3224659"/>
                <a:gd name="connsiteX3" fmla="*/ 1593668 w 3176141"/>
                <a:gd name="connsiteY3" fmla="*/ 1619794 h 3224659"/>
                <a:gd name="connsiteX4" fmla="*/ 2123647 w 3176141"/>
                <a:gd name="connsiteY4" fmla="*/ 936793 h 3224659"/>
                <a:gd name="connsiteX5" fmla="*/ 3176141 w 3176141"/>
                <a:gd name="connsiteY5" fmla="*/ 0 h 3224659"/>
                <a:gd name="connsiteX6" fmla="*/ 3176140 w 3176141"/>
                <a:gd name="connsiteY6" fmla="*/ 750181 h 3224659"/>
                <a:gd name="connsiteX7" fmla="*/ 3172408 w 3176141"/>
                <a:gd name="connsiteY7" fmla="*/ 746449 h 3224659"/>
                <a:gd name="connsiteX0" fmla="*/ 0 w 3176141"/>
                <a:gd name="connsiteY0" fmla="*/ 3224659 h 3224659"/>
                <a:gd name="connsiteX1" fmla="*/ 537443 w 3176141"/>
                <a:gd name="connsiteY1" fmla="*/ 2802916 h 3224659"/>
                <a:gd name="connsiteX2" fmla="*/ 1071154 w 3176141"/>
                <a:gd name="connsiteY2" fmla="*/ 1776548 h 3224659"/>
                <a:gd name="connsiteX3" fmla="*/ 1593668 w 3176141"/>
                <a:gd name="connsiteY3" fmla="*/ 1619794 h 3224659"/>
                <a:gd name="connsiteX4" fmla="*/ 2123647 w 3176141"/>
                <a:gd name="connsiteY4" fmla="*/ 936793 h 3224659"/>
                <a:gd name="connsiteX5" fmla="*/ 3176141 w 3176141"/>
                <a:gd name="connsiteY5" fmla="*/ 0 h 3224659"/>
                <a:gd name="connsiteX6" fmla="*/ 3176140 w 3176141"/>
                <a:gd name="connsiteY6" fmla="*/ 750181 h 3224659"/>
                <a:gd name="connsiteX0" fmla="*/ 0 w 3176141"/>
                <a:gd name="connsiteY0" fmla="*/ 3224659 h 3224659"/>
                <a:gd name="connsiteX1" fmla="*/ 537443 w 3176141"/>
                <a:gd name="connsiteY1" fmla="*/ 2802916 h 3224659"/>
                <a:gd name="connsiteX2" fmla="*/ 1071154 w 3176141"/>
                <a:gd name="connsiteY2" fmla="*/ 1776548 h 3224659"/>
                <a:gd name="connsiteX3" fmla="*/ 1593668 w 3176141"/>
                <a:gd name="connsiteY3" fmla="*/ 1619794 h 3224659"/>
                <a:gd name="connsiteX4" fmla="*/ 2123647 w 3176141"/>
                <a:gd name="connsiteY4" fmla="*/ 936793 h 3224659"/>
                <a:gd name="connsiteX5" fmla="*/ 3176141 w 3176141"/>
                <a:gd name="connsiteY5" fmla="*/ 0 h 3224659"/>
                <a:gd name="connsiteX0" fmla="*/ 0 w 3176141"/>
                <a:gd name="connsiteY0" fmla="*/ 3224659 h 3224659"/>
                <a:gd name="connsiteX1" fmla="*/ 537443 w 3176141"/>
                <a:gd name="connsiteY1" fmla="*/ 2802916 h 3224659"/>
                <a:gd name="connsiteX2" fmla="*/ 1071154 w 3176141"/>
                <a:gd name="connsiteY2" fmla="*/ 1784012 h 3224659"/>
                <a:gd name="connsiteX3" fmla="*/ 1593668 w 3176141"/>
                <a:gd name="connsiteY3" fmla="*/ 1619794 h 3224659"/>
                <a:gd name="connsiteX4" fmla="*/ 2123647 w 3176141"/>
                <a:gd name="connsiteY4" fmla="*/ 936793 h 3224659"/>
                <a:gd name="connsiteX5" fmla="*/ 3176141 w 3176141"/>
                <a:gd name="connsiteY5" fmla="*/ 0 h 3224659"/>
                <a:gd name="connsiteX0" fmla="*/ 0 w 3176141"/>
                <a:gd name="connsiteY0" fmla="*/ 3224659 h 3224659"/>
                <a:gd name="connsiteX1" fmla="*/ 537443 w 3176141"/>
                <a:gd name="connsiteY1" fmla="*/ 2802916 h 3224659"/>
                <a:gd name="connsiteX2" fmla="*/ 1071154 w 3176141"/>
                <a:gd name="connsiteY2" fmla="*/ 1784012 h 3224659"/>
                <a:gd name="connsiteX3" fmla="*/ 1586203 w 3176141"/>
                <a:gd name="connsiteY3" fmla="*/ 1619794 h 3224659"/>
                <a:gd name="connsiteX4" fmla="*/ 2123647 w 3176141"/>
                <a:gd name="connsiteY4" fmla="*/ 936793 h 3224659"/>
                <a:gd name="connsiteX5" fmla="*/ 3176141 w 3176141"/>
                <a:gd name="connsiteY5" fmla="*/ 0 h 3224659"/>
                <a:gd name="connsiteX0" fmla="*/ 0 w 3176141"/>
                <a:gd name="connsiteY0" fmla="*/ 3224659 h 3224659"/>
                <a:gd name="connsiteX1" fmla="*/ 537443 w 3176141"/>
                <a:gd name="connsiteY1" fmla="*/ 2802916 h 3224659"/>
                <a:gd name="connsiteX2" fmla="*/ 1071154 w 3176141"/>
                <a:gd name="connsiteY2" fmla="*/ 1784012 h 3224659"/>
                <a:gd name="connsiteX3" fmla="*/ 1593668 w 3176141"/>
                <a:gd name="connsiteY3" fmla="*/ 1619794 h 3224659"/>
                <a:gd name="connsiteX4" fmla="*/ 2123647 w 3176141"/>
                <a:gd name="connsiteY4" fmla="*/ 936793 h 3224659"/>
                <a:gd name="connsiteX5" fmla="*/ 3176141 w 3176141"/>
                <a:gd name="connsiteY5" fmla="*/ 0 h 3224659"/>
                <a:gd name="connsiteX0" fmla="*/ 0 w 3176141"/>
                <a:gd name="connsiteY0" fmla="*/ 3224659 h 3224659"/>
                <a:gd name="connsiteX1" fmla="*/ 537443 w 3176141"/>
                <a:gd name="connsiteY1" fmla="*/ 2802916 h 3224659"/>
                <a:gd name="connsiteX2" fmla="*/ 1071154 w 3176141"/>
                <a:gd name="connsiteY2" fmla="*/ 1784012 h 3224659"/>
                <a:gd name="connsiteX3" fmla="*/ 1593668 w 3176141"/>
                <a:gd name="connsiteY3" fmla="*/ 1619794 h 3224659"/>
                <a:gd name="connsiteX4" fmla="*/ 2127379 w 3176141"/>
                <a:gd name="connsiteY4" fmla="*/ 929328 h 3224659"/>
                <a:gd name="connsiteX5" fmla="*/ 3176141 w 3176141"/>
                <a:gd name="connsiteY5" fmla="*/ 0 h 3224659"/>
                <a:gd name="connsiteX0" fmla="*/ 0 w 3176141"/>
                <a:gd name="connsiteY0" fmla="*/ 3224659 h 3224659"/>
                <a:gd name="connsiteX1" fmla="*/ 537443 w 3176141"/>
                <a:gd name="connsiteY1" fmla="*/ 2802916 h 3224659"/>
                <a:gd name="connsiteX2" fmla="*/ 1071154 w 3176141"/>
                <a:gd name="connsiteY2" fmla="*/ 1784012 h 3224659"/>
                <a:gd name="connsiteX3" fmla="*/ 1593668 w 3176141"/>
                <a:gd name="connsiteY3" fmla="*/ 1619794 h 3224659"/>
                <a:gd name="connsiteX4" fmla="*/ 2112450 w 3176141"/>
                <a:gd name="connsiteY4" fmla="*/ 936792 h 3224659"/>
                <a:gd name="connsiteX5" fmla="*/ 3176141 w 3176141"/>
                <a:gd name="connsiteY5" fmla="*/ 0 h 3224659"/>
                <a:gd name="connsiteX0" fmla="*/ 0 w 3176141"/>
                <a:gd name="connsiteY0" fmla="*/ 3224659 h 3224659"/>
                <a:gd name="connsiteX1" fmla="*/ 537443 w 3176141"/>
                <a:gd name="connsiteY1" fmla="*/ 2802916 h 3224659"/>
                <a:gd name="connsiteX2" fmla="*/ 1071154 w 3176141"/>
                <a:gd name="connsiteY2" fmla="*/ 1784012 h 3224659"/>
                <a:gd name="connsiteX3" fmla="*/ 1593668 w 3176141"/>
                <a:gd name="connsiteY3" fmla="*/ 1619794 h 3224659"/>
                <a:gd name="connsiteX4" fmla="*/ 2119914 w 3176141"/>
                <a:gd name="connsiteY4" fmla="*/ 936792 h 3224659"/>
                <a:gd name="connsiteX5" fmla="*/ 3176141 w 3176141"/>
                <a:gd name="connsiteY5" fmla="*/ 0 h 3224659"/>
                <a:gd name="connsiteX0" fmla="*/ 0 w 3172409"/>
                <a:gd name="connsiteY0" fmla="*/ 3228391 h 3228391"/>
                <a:gd name="connsiteX1" fmla="*/ 533711 w 3172409"/>
                <a:gd name="connsiteY1" fmla="*/ 2802916 h 3228391"/>
                <a:gd name="connsiteX2" fmla="*/ 1067422 w 3172409"/>
                <a:gd name="connsiteY2" fmla="*/ 1784012 h 3228391"/>
                <a:gd name="connsiteX3" fmla="*/ 1589936 w 3172409"/>
                <a:gd name="connsiteY3" fmla="*/ 1619794 h 3228391"/>
                <a:gd name="connsiteX4" fmla="*/ 2116182 w 3172409"/>
                <a:gd name="connsiteY4" fmla="*/ 936792 h 3228391"/>
                <a:gd name="connsiteX5" fmla="*/ 3172409 w 3172409"/>
                <a:gd name="connsiteY5" fmla="*/ 0 h 3228391"/>
                <a:gd name="connsiteX0" fmla="*/ 0 w 3172409"/>
                <a:gd name="connsiteY0" fmla="*/ 3228391 h 3228391"/>
                <a:gd name="connsiteX1" fmla="*/ 537443 w 3172409"/>
                <a:gd name="connsiteY1" fmla="*/ 2806648 h 3228391"/>
                <a:gd name="connsiteX2" fmla="*/ 1067422 w 3172409"/>
                <a:gd name="connsiteY2" fmla="*/ 1784012 h 3228391"/>
                <a:gd name="connsiteX3" fmla="*/ 1589936 w 3172409"/>
                <a:gd name="connsiteY3" fmla="*/ 1619794 h 3228391"/>
                <a:gd name="connsiteX4" fmla="*/ 2116182 w 3172409"/>
                <a:gd name="connsiteY4" fmla="*/ 936792 h 3228391"/>
                <a:gd name="connsiteX5" fmla="*/ 3172409 w 3172409"/>
                <a:gd name="connsiteY5" fmla="*/ 0 h 32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2409" h="3228391">
                  <a:moveTo>
                    <a:pt x="0" y="3228391"/>
                  </a:moveTo>
                  <a:lnTo>
                    <a:pt x="537443" y="2806648"/>
                  </a:lnTo>
                  <a:lnTo>
                    <a:pt x="1067422" y="1784012"/>
                  </a:lnTo>
                  <a:lnTo>
                    <a:pt x="1589936" y="1619794"/>
                  </a:lnTo>
                  <a:lnTo>
                    <a:pt x="2116182" y="936792"/>
                  </a:lnTo>
                  <a:lnTo>
                    <a:pt x="3172409" y="0"/>
                  </a:lnTo>
                </a:path>
              </a:pathLst>
            </a:custGeom>
            <a:noFill/>
            <a:ln w="1905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 xmlns:a16="http://schemas.microsoft.com/office/drawing/2014/main" id="{10488C49-5374-42B5-89EA-2311C1A55E0A}"/>
                </a:ext>
              </a:extLst>
            </p:cNvPr>
            <p:cNvSpPr/>
            <p:nvPr/>
          </p:nvSpPr>
          <p:spPr>
            <a:xfrm>
              <a:off x="3169149" y="2420905"/>
              <a:ext cx="313140" cy="461665"/>
            </a:xfrm>
            <a:prstGeom prst="rect">
              <a:avLst/>
            </a:prstGeom>
          </p:spPr>
          <p:txBody>
            <a:bodyPr wrap="square">
              <a:spAutoFit/>
            </a:bodyPr>
            <a:lstStyle/>
            <a:p>
              <a:r>
                <a:rPr lang="en-GB" sz="2400" dirty="0" smtClean="0">
                  <a:solidFill>
                    <a:srgbClr val="229DAE"/>
                  </a:solidFill>
                </a:rPr>
                <a:t>×</a:t>
              </a:r>
              <a:endParaRPr lang="en-GB" sz="2400" dirty="0">
                <a:solidFill>
                  <a:srgbClr val="229DAE"/>
                </a:solidFill>
              </a:endParaRPr>
            </a:p>
          </p:txBody>
        </p:sp>
        <p:sp>
          <p:nvSpPr>
            <p:cNvPr id="26" name="Rectangle 25">
              <a:extLst>
                <a:ext uri="{FF2B5EF4-FFF2-40B4-BE49-F238E27FC236}">
                  <a16:creationId xmlns="" xmlns:a16="http://schemas.microsoft.com/office/drawing/2014/main" id="{10488C49-5374-42B5-89EA-2311C1A55E0A}"/>
                </a:ext>
              </a:extLst>
            </p:cNvPr>
            <p:cNvSpPr/>
            <p:nvPr/>
          </p:nvSpPr>
          <p:spPr>
            <a:xfrm>
              <a:off x="2642830" y="3265952"/>
              <a:ext cx="313140" cy="461665"/>
            </a:xfrm>
            <a:prstGeom prst="rect">
              <a:avLst/>
            </a:prstGeom>
          </p:spPr>
          <p:txBody>
            <a:bodyPr wrap="square">
              <a:spAutoFit/>
            </a:bodyPr>
            <a:lstStyle/>
            <a:p>
              <a:r>
                <a:rPr lang="en-GB" sz="2400" dirty="0" smtClean="0">
                  <a:solidFill>
                    <a:srgbClr val="229DAE"/>
                  </a:solidFill>
                </a:rPr>
                <a:t>×</a:t>
              </a:r>
              <a:endParaRPr lang="en-GB" sz="2400" dirty="0">
                <a:solidFill>
                  <a:srgbClr val="229DAE"/>
                </a:solidFill>
              </a:endParaRPr>
            </a:p>
          </p:txBody>
        </p:sp>
        <p:sp>
          <p:nvSpPr>
            <p:cNvPr id="27" name="Rectangle 26">
              <a:extLst>
                <a:ext uri="{FF2B5EF4-FFF2-40B4-BE49-F238E27FC236}">
                  <a16:creationId xmlns="" xmlns:a16="http://schemas.microsoft.com/office/drawing/2014/main" id="{10488C49-5374-42B5-89EA-2311C1A55E0A}"/>
                </a:ext>
              </a:extLst>
            </p:cNvPr>
            <p:cNvSpPr/>
            <p:nvPr/>
          </p:nvSpPr>
          <p:spPr>
            <a:xfrm>
              <a:off x="1056640" y="4964862"/>
              <a:ext cx="313140" cy="461665"/>
            </a:xfrm>
            <a:prstGeom prst="rect">
              <a:avLst/>
            </a:prstGeom>
          </p:spPr>
          <p:txBody>
            <a:bodyPr wrap="square">
              <a:spAutoFit/>
            </a:bodyPr>
            <a:lstStyle/>
            <a:p>
              <a:r>
                <a:rPr lang="en-GB" sz="2400" dirty="0" smtClean="0">
                  <a:solidFill>
                    <a:srgbClr val="229DAE"/>
                  </a:solidFill>
                </a:rPr>
                <a:t>×</a:t>
              </a:r>
              <a:endParaRPr lang="en-GB" sz="2400" dirty="0">
                <a:solidFill>
                  <a:srgbClr val="229DAE"/>
                </a:solidFill>
              </a:endParaRPr>
            </a:p>
          </p:txBody>
        </p:sp>
        <p:sp>
          <p:nvSpPr>
            <p:cNvPr id="28" name="Rectangle 27">
              <a:extLst>
                <a:ext uri="{FF2B5EF4-FFF2-40B4-BE49-F238E27FC236}">
                  <a16:creationId xmlns="" xmlns:a16="http://schemas.microsoft.com/office/drawing/2014/main" id="{10488C49-5374-42B5-89EA-2311C1A55E0A}"/>
                </a:ext>
              </a:extLst>
            </p:cNvPr>
            <p:cNvSpPr/>
            <p:nvPr/>
          </p:nvSpPr>
          <p:spPr>
            <a:xfrm>
              <a:off x="1586910" y="4117027"/>
              <a:ext cx="313140" cy="461665"/>
            </a:xfrm>
            <a:prstGeom prst="rect">
              <a:avLst/>
            </a:prstGeom>
          </p:spPr>
          <p:txBody>
            <a:bodyPr wrap="square">
              <a:spAutoFit/>
            </a:bodyPr>
            <a:lstStyle/>
            <a:p>
              <a:r>
                <a:rPr lang="en-GB" sz="2400" dirty="0" smtClean="0">
                  <a:solidFill>
                    <a:srgbClr val="229DAE"/>
                  </a:solidFill>
                </a:rPr>
                <a:t>×</a:t>
              </a:r>
              <a:endParaRPr lang="en-GB" sz="2400" dirty="0">
                <a:solidFill>
                  <a:srgbClr val="229DAE"/>
                </a:solidFill>
              </a:endParaRPr>
            </a:p>
          </p:txBody>
        </p:sp>
        <p:sp>
          <p:nvSpPr>
            <p:cNvPr id="29" name="Rectangle 28">
              <a:extLst>
                <a:ext uri="{FF2B5EF4-FFF2-40B4-BE49-F238E27FC236}">
                  <a16:creationId xmlns="" xmlns:a16="http://schemas.microsoft.com/office/drawing/2014/main" id="{10488C49-5374-42B5-89EA-2311C1A55E0A}"/>
                </a:ext>
              </a:extLst>
            </p:cNvPr>
            <p:cNvSpPr/>
            <p:nvPr/>
          </p:nvSpPr>
          <p:spPr>
            <a:xfrm>
              <a:off x="2117251" y="4198033"/>
              <a:ext cx="313140" cy="461665"/>
            </a:xfrm>
            <a:prstGeom prst="rect">
              <a:avLst/>
            </a:prstGeom>
          </p:spPr>
          <p:txBody>
            <a:bodyPr wrap="square">
              <a:spAutoFit/>
            </a:bodyPr>
            <a:lstStyle/>
            <a:p>
              <a:r>
                <a:rPr lang="en-GB" sz="2400" dirty="0" smtClean="0">
                  <a:solidFill>
                    <a:srgbClr val="229DAE"/>
                  </a:solidFill>
                </a:rPr>
                <a:t>×</a:t>
              </a:r>
              <a:endParaRPr lang="en-GB" sz="2400" dirty="0">
                <a:solidFill>
                  <a:srgbClr val="229DAE"/>
                </a:solidFill>
              </a:endParaRPr>
            </a:p>
          </p:txBody>
        </p:sp>
        <p:sp>
          <p:nvSpPr>
            <p:cNvPr id="12" name="Freeform 11"/>
            <p:cNvSpPr/>
            <p:nvPr/>
          </p:nvSpPr>
          <p:spPr>
            <a:xfrm>
              <a:off x="1238251" y="2228850"/>
              <a:ext cx="2647373" cy="2971511"/>
            </a:xfrm>
            <a:custGeom>
              <a:avLst/>
              <a:gdLst>
                <a:gd name="connsiteX0" fmla="*/ 0 w 2660073"/>
                <a:gd name="connsiteY0" fmla="*/ 2955636 h 2955636"/>
                <a:gd name="connsiteX1" fmla="*/ 544945 w 2660073"/>
                <a:gd name="connsiteY1" fmla="*/ 2115127 h 2955636"/>
                <a:gd name="connsiteX2" fmla="*/ 1080655 w 2660073"/>
                <a:gd name="connsiteY2" fmla="*/ 2198255 h 2955636"/>
                <a:gd name="connsiteX3" fmla="*/ 1616364 w 2660073"/>
                <a:gd name="connsiteY3" fmla="*/ 1265382 h 2955636"/>
                <a:gd name="connsiteX4" fmla="*/ 2124364 w 2660073"/>
                <a:gd name="connsiteY4" fmla="*/ 424873 h 2955636"/>
                <a:gd name="connsiteX5" fmla="*/ 2660073 w 2660073"/>
                <a:gd name="connsiteY5" fmla="*/ 0 h 2955636"/>
                <a:gd name="connsiteX0" fmla="*/ 0 w 2660073"/>
                <a:gd name="connsiteY0" fmla="*/ 2955636 h 2955636"/>
                <a:gd name="connsiteX1" fmla="*/ 544945 w 2660073"/>
                <a:gd name="connsiteY1" fmla="*/ 2115127 h 2955636"/>
                <a:gd name="connsiteX2" fmla="*/ 1080655 w 2660073"/>
                <a:gd name="connsiteY2" fmla="*/ 2198255 h 2955636"/>
                <a:gd name="connsiteX3" fmla="*/ 1616364 w 2660073"/>
                <a:gd name="connsiteY3" fmla="*/ 1265382 h 2955636"/>
                <a:gd name="connsiteX4" fmla="*/ 2140239 w 2660073"/>
                <a:gd name="connsiteY4" fmla="*/ 415348 h 2955636"/>
                <a:gd name="connsiteX5" fmla="*/ 2660073 w 2660073"/>
                <a:gd name="connsiteY5" fmla="*/ 0 h 2955636"/>
                <a:gd name="connsiteX0" fmla="*/ 0 w 2675948"/>
                <a:gd name="connsiteY0" fmla="*/ 2968336 h 2968336"/>
                <a:gd name="connsiteX1" fmla="*/ 544945 w 2675948"/>
                <a:gd name="connsiteY1" fmla="*/ 2127827 h 2968336"/>
                <a:gd name="connsiteX2" fmla="*/ 1080655 w 2675948"/>
                <a:gd name="connsiteY2" fmla="*/ 2210955 h 2968336"/>
                <a:gd name="connsiteX3" fmla="*/ 1616364 w 2675948"/>
                <a:gd name="connsiteY3" fmla="*/ 1278082 h 2968336"/>
                <a:gd name="connsiteX4" fmla="*/ 2140239 w 2675948"/>
                <a:gd name="connsiteY4" fmla="*/ 428048 h 2968336"/>
                <a:gd name="connsiteX5" fmla="*/ 2675948 w 2675948"/>
                <a:gd name="connsiteY5" fmla="*/ 0 h 2968336"/>
                <a:gd name="connsiteX0" fmla="*/ 0 w 2675948"/>
                <a:gd name="connsiteY0" fmla="*/ 2968336 h 2968336"/>
                <a:gd name="connsiteX1" fmla="*/ 544945 w 2675948"/>
                <a:gd name="connsiteY1" fmla="*/ 2127827 h 2968336"/>
                <a:gd name="connsiteX2" fmla="*/ 1096530 w 2675948"/>
                <a:gd name="connsiteY2" fmla="*/ 2207780 h 2968336"/>
                <a:gd name="connsiteX3" fmla="*/ 1616364 w 2675948"/>
                <a:gd name="connsiteY3" fmla="*/ 1278082 h 2968336"/>
                <a:gd name="connsiteX4" fmla="*/ 2140239 w 2675948"/>
                <a:gd name="connsiteY4" fmla="*/ 428048 h 2968336"/>
                <a:gd name="connsiteX5" fmla="*/ 2675948 w 2675948"/>
                <a:gd name="connsiteY5" fmla="*/ 0 h 2968336"/>
                <a:gd name="connsiteX0" fmla="*/ 0 w 2675948"/>
                <a:gd name="connsiteY0" fmla="*/ 2968336 h 2968336"/>
                <a:gd name="connsiteX1" fmla="*/ 544945 w 2675948"/>
                <a:gd name="connsiteY1" fmla="*/ 2127827 h 2968336"/>
                <a:gd name="connsiteX2" fmla="*/ 1090180 w 2675948"/>
                <a:gd name="connsiteY2" fmla="*/ 2210955 h 2968336"/>
                <a:gd name="connsiteX3" fmla="*/ 1616364 w 2675948"/>
                <a:gd name="connsiteY3" fmla="*/ 1278082 h 2968336"/>
                <a:gd name="connsiteX4" fmla="*/ 2140239 w 2675948"/>
                <a:gd name="connsiteY4" fmla="*/ 428048 h 2968336"/>
                <a:gd name="connsiteX5" fmla="*/ 2675948 w 2675948"/>
                <a:gd name="connsiteY5" fmla="*/ 0 h 2968336"/>
                <a:gd name="connsiteX0" fmla="*/ 0 w 2675948"/>
                <a:gd name="connsiteY0" fmla="*/ 2968336 h 2968336"/>
                <a:gd name="connsiteX1" fmla="*/ 560820 w 2675948"/>
                <a:gd name="connsiteY1" fmla="*/ 2121477 h 2968336"/>
                <a:gd name="connsiteX2" fmla="*/ 1090180 w 2675948"/>
                <a:gd name="connsiteY2" fmla="*/ 2210955 h 2968336"/>
                <a:gd name="connsiteX3" fmla="*/ 1616364 w 2675948"/>
                <a:gd name="connsiteY3" fmla="*/ 1278082 h 2968336"/>
                <a:gd name="connsiteX4" fmla="*/ 2140239 w 2675948"/>
                <a:gd name="connsiteY4" fmla="*/ 428048 h 2968336"/>
                <a:gd name="connsiteX5" fmla="*/ 2675948 w 2675948"/>
                <a:gd name="connsiteY5" fmla="*/ 0 h 2968336"/>
                <a:gd name="connsiteX0" fmla="*/ 0 w 2647373"/>
                <a:gd name="connsiteY0" fmla="*/ 2971511 h 2971511"/>
                <a:gd name="connsiteX1" fmla="*/ 532245 w 2647373"/>
                <a:gd name="connsiteY1" fmla="*/ 2121477 h 2971511"/>
                <a:gd name="connsiteX2" fmla="*/ 1061605 w 2647373"/>
                <a:gd name="connsiteY2" fmla="*/ 2210955 h 2971511"/>
                <a:gd name="connsiteX3" fmla="*/ 1587789 w 2647373"/>
                <a:gd name="connsiteY3" fmla="*/ 1278082 h 2971511"/>
                <a:gd name="connsiteX4" fmla="*/ 2111664 w 2647373"/>
                <a:gd name="connsiteY4" fmla="*/ 428048 h 2971511"/>
                <a:gd name="connsiteX5" fmla="*/ 2647373 w 2647373"/>
                <a:gd name="connsiteY5" fmla="*/ 0 h 297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7373" h="2971511">
                  <a:moveTo>
                    <a:pt x="0" y="2971511"/>
                  </a:moveTo>
                  <a:lnTo>
                    <a:pt x="532245" y="2121477"/>
                  </a:lnTo>
                  <a:lnTo>
                    <a:pt x="1061605" y="2210955"/>
                  </a:lnTo>
                  <a:lnTo>
                    <a:pt x="1587789" y="1278082"/>
                  </a:lnTo>
                  <a:lnTo>
                    <a:pt x="2111664" y="428048"/>
                  </a:lnTo>
                  <a:lnTo>
                    <a:pt x="2647373" y="0"/>
                  </a:lnTo>
                </a:path>
              </a:pathLst>
            </a:custGeom>
            <a:noFill/>
            <a:ln w="19050">
              <a:solidFill>
                <a:srgbClr val="229DA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1111534" y="5640875"/>
              <a:ext cx="198120" cy="276999"/>
            </a:xfrm>
            <a:prstGeom prst="rect">
              <a:avLst/>
            </a:prstGeom>
            <a:noFill/>
          </p:spPr>
          <p:txBody>
            <a:bodyPr wrap="square" rtlCol="0">
              <a:spAutoFit/>
            </a:bodyPr>
            <a:lstStyle/>
            <a:p>
              <a:r>
                <a:rPr lang="en-GB" sz="1200" dirty="0" smtClean="0"/>
                <a:t>1</a:t>
              </a:r>
              <a:endParaRPr lang="en-GB" sz="1200" dirty="0"/>
            </a:p>
          </p:txBody>
        </p:sp>
        <p:sp>
          <p:nvSpPr>
            <p:cNvPr id="32" name="TextBox 31"/>
            <p:cNvSpPr txBox="1"/>
            <p:nvPr/>
          </p:nvSpPr>
          <p:spPr>
            <a:xfrm>
              <a:off x="1644838" y="5640875"/>
              <a:ext cx="198120" cy="276999"/>
            </a:xfrm>
            <a:prstGeom prst="rect">
              <a:avLst/>
            </a:prstGeom>
            <a:noFill/>
          </p:spPr>
          <p:txBody>
            <a:bodyPr wrap="square" rtlCol="0">
              <a:spAutoFit/>
            </a:bodyPr>
            <a:lstStyle/>
            <a:p>
              <a:r>
                <a:rPr lang="en-GB" sz="1200" dirty="0" smtClean="0"/>
                <a:t>3</a:t>
              </a:r>
              <a:endParaRPr lang="en-GB" sz="1200" dirty="0"/>
            </a:p>
          </p:txBody>
        </p:sp>
        <p:sp>
          <p:nvSpPr>
            <p:cNvPr id="33" name="TextBox 32"/>
            <p:cNvSpPr txBox="1"/>
            <p:nvPr/>
          </p:nvSpPr>
          <p:spPr>
            <a:xfrm>
              <a:off x="2178238" y="5640875"/>
              <a:ext cx="198120" cy="276999"/>
            </a:xfrm>
            <a:prstGeom prst="rect">
              <a:avLst/>
            </a:prstGeom>
            <a:noFill/>
          </p:spPr>
          <p:txBody>
            <a:bodyPr wrap="square" rtlCol="0">
              <a:spAutoFit/>
            </a:bodyPr>
            <a:lstStyle/>
            <a:p>
              <a:r>
                <a:rPr lang="en-GB" sz="1200" dirty="0" smtClean="0"/>
                <a:t>3</a:t>
              </a:r>
              <a:endParaRPr lang="en-GB" sz="1200" dirty="0"/>
            </a:p>
          </p:txBody>
        </p:sp>
        <p:sp>
          <p:nvSpPr>
            <p:cNvPr id="34" name="TextBox 33"/>
            <p:cNvSpPr txBox="1"/>
            <p:nvPr/>
          </p:nvSpPr>
          <p:spPr>
            <a:xfrm>
              <a:off x="2704018" y="5640875"/>
              <a:ext cx="198120" cy="276999"/>
            </a:xfrm>
            <a:prstGeom prst="rect">
              <a:avLst/>
            </a:prstGeom>
            <a:noFill/>
          </p:spPr>
          <p:txBody>
            <a:bodyPr wrap="square" rtlCol="0">
              <a:spAutoFit/>
            </a:bodyPr>
            <a:lstStyle/>
            <a:p>
              <a:r>
                <a:rPr lang="en-GB" sz="1200" dirty="0" smtClean="0"/>
                <a:t>4</a:t>
              </a:r>
              <a:endParaRPr lang="en-GB" sz="1200" dirty="0"/>
            </a:p>
          </p:txBody>
        </p:sp>
        <p:sp>
          <p:nvSpPr>
            <p:cNvPr id="35" name="TextBox 34"/>
            <p:cNvSpPr txBox="1"/>
            <p:nvPr/>
          </p:nvSpPr>
          <p:spPr>
            <a:xfrm>
              <a:off x="3222178" y="5640875"/>
              <a:ext cx="198120" cy="276999"/>
            </a:xfrm>
            <a:prstGeom prst="rect">
              <a:avLst/>
            </a:prstGeom>
            <a:noFill/>
          </p:spPr>
          <p:txBody>
            <a:bodyPr wrap="square" rtlCol="0">
              <a:spAutoFit/>
            </a:bodyPr>
            <a:lstStyle/>
            <a:p>
              <a:r>
                <a:rPr lang="en-GB" sz="1200" dirty="0" smtClean="0"/>
                <a:t>5</a:t>
              </a:r>
              <a:endParaRPr lang="en-GB" sz="1200" dirty="0"/>
            </a:p>
          </p:txBody>
        </p:sp>
        <p:sp>
          <p:nvSpPr>
            <p:cNvPr id="36" name="TextBox 35"/>
            <p:cNvSpPr txBox="1"/>
            <p:nvPr/>
          </p:nvSpPr>
          <p:spPr>
            <a:xfrm>
              <a:off x="3763198" y="5640875"/>
              <a:ext cx="198120" cy="276999"/>
            </a:xfrm>
            <a:prstGeom prst="rect">
              <a:avLst/>
            </a:prstGeom>
            <a:noFill/>
          </p:spPr>
          <p:txBody>
            <a:bodyPr wrap="square" rtlCol="0">
              <a:spAutoFit/>
            </a:bodyPr>
            <a:lstStyle/>
            <a:p>
              <a:r>
                <a:rPr lang="en-GB" sz="1200" dirty="0" smtClean="0"/>
                <a:t>6</a:t>
              </a:r>
              <a:endParaRPr lang="en-GB" sz="1200" dirty="0"/>
            </a:p>
          </p:txBody>
        </p:sp>
        <p:sp>
          <p:nvSpPr>
            <p:cNvPr id="37" name="TextBox 36"/>
            <p:cNvSpPr txBox="1"/>
            <p:nvPr/>
          </p:nvSpPr>
          <p:spPr>
            <a:xfrm>
              <a:off x="4273738" y="5640875"/>
              <a:ext cx="198120" cy="276999"/>
            </a:xfrm>
            <a:prstGeom prst="rect">
              <a:avLst/>
            </a:prstGeom>
            <a:noFill/>
          </p:spPr>
          <p:txBody>
            <a:bodyPr wrap="square" rtlCol="0">
              <a:spAutoFit/>
            </a:bodyPr>
            <a:lstStyle/>
            <a:p>
              <a:r>
                <a:rPr lang="en-GB" sz="1200" dirty="0" smtClean="0"/>
                <a:t>7</a:t>
              </a:r>
              <a:endParaRPr lang="en-GB" sz="1200" dirty="0"/>
            </a:p>
          </p:txBody>
        </p:sp>
      </p:grpSp>
      <p:sp>
        <p:nvSpPr>
          <p:cNvPr id="38" name="Oval 37"/>
          <p:cNvSpPr/>
          <p:nvPr/>
        </p:nvSpPr>
        <p:spPr>
          <a:xfrm>
            <a:off x="1638104" y="5648495"/>
            <a:ext cx="261946" cy="261946"/>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1638104" y="4223555"/>
            <a:ext cx="261946" cy="261946"/>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p:cNvSpPr/>
          <p:nvPr/>
        </p:nvSpPr>
        <p:spPr>
          <a:xfrm>
            <a:off x="2689664" y="3636815"/>
            <a:ext cx="261946" cy="261946"/>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p:cNvSpPr/>
          <p:nvPr/>
        </p:nvSpPr>
        <p:spPr>
          <a:xfrm>
            <a:off x="2689664" y="3377735"/>
            <a:ext cx="261946" cy="261946"/>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p:cNvSpPr/>
          <p:nvPr/>
        </p:nvSpPr>
        <p:spPr>
          <a:xfrm>
            <a:off x="3223064" y="2943395"/>
            <a:ext cx="261946" cy="261946"/>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p:cNvSpPr/>
          <p:nvPr/>
        </p:nvSpPr>
        <p:spPr>
          <a:xfrm>
            <a:off x="3230684" y="2531915"/>
            <a:ext cx="261946" cy="261946"/>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p:cNvSpPr/>
          <p:nvPr/>
        </p:nvSpPr>
        <p:spPr>
          <a:xfrm>
            <a:off x="3756464" y="2089955"/>
            <a:ext cx="261946" cy="261946"/>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p:cNvSpPr/>
          <p:nvPr/>
        </p:nvSpPr>
        <p:spPr>
          <a:xfrm>
            <a:off x="4267004" y="2013755"/>
            <a:ext cx="261946" cy="261946"/>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2" name="Group 51"/>
          <p:cNvGrpSpPr/>
          <p:nvPr/>
        </p:nvGrpSpPr>
        <p:grpSpPr>
          <a:xfrm>
            <a:off x="1332352" y="1363549"/>
            <a:ext cx="1371958" cy="452333"/>
            <a:chOff x="3779162" y="563279"/>
            <a:chExt cx="1371958" cy="452333"/>
          </a:xfrm>
        </p:grpSpPr>
        <p:sp>
          <p:nvSpPr>
            <p:cNvPr id="39" name="TextBox 38"/>
            <p:cNvSpPr txBox="1"/>
            <p:nvPr/>
          </p:nvSpPr>
          <p:spPr>
            <a:xfrm>
              <a:off x="4158509" y="563279"/>
              <a:ext cx="992611" cy="276999"/>
            </a:xfrm>
            <a:prstGeom prst="rect">
              <a:avLst/>
            </a:prstGeom>
            <a:noFill/>
          </p:spPr>
          <p:txBody>
            <a:bodyPr wrap="square" rtlCol="0">
              <a:spAutoFit/>
            </a:bodyPr>
            <a:lstStyle/>
            <a:p>
              <a:r>
                <a:rPr lang="en-GB" sz="1200" dirty="0" smtClean="0"/>
                <a:t>Sunflower 1</a:t>
              </a:r>
              <a:endParaRPr lang="en-GB" sz="1200" dirty="0"/>
            </a:p>
          </p:txBody>
        </p:sp>
        <p:sp>
          <p:nvSpPr>
            <p:cNvPr id="48" name="TextBox 47"/>
            <p:cNvSpPr txBox="1"/>
            <p:nvPr/>
          </p:nvSpPr>
          <p:spPr>
            <a:xfrm>
              <a:off x="4152282" y="738613"/>
              <a:ext cx="992611" cy="276999"/>
            </a:xfrm>
            <a:prstGeom prst="rect">
              <a:avLst/>
            </a:prstGeom>
            <a:noFill/>
          </p:spPr>
          <p:txBody>
            <a:bodyPr wrap="square" rtlCol="0">
              <a:spAutoFit/>
            </a:bodyPr>
            <a:lstStyle/>
            <a:p>
              <a:r>
                <a:rPr lang="en-GB" sz="1200" dirty="0" smtClean="0"/>
                <a:t>Sunflower 2</a:t>
              </a:r>
              <a:endParaRPr lang="en-GB" sz="1200" dirty="0"/>
            </a:p>
          </p:txBody>
        </p:sp>
        <p:cxnSp>
          <p:nvCxnSpPr>
            <p:cNvPr id="49" name="Straight Connector 48"/>
            <p:cNvCxnSpPr>
              <a:stCxn id="39" idx="1"/>
            </p:cNvCxnSpPr>
            <p:nvPr/>
          </p:nvCxnSpPr>
          <p:spPr>
            <a:xfrm flipH="1">
              <a:off x="3779162" y="701779"/>
              <a:ext cx="379347" cy="0"/>
            </a:xfrm>
            <a:prstGeom prst="line">
              <a:avLst/>
            </a:prstGeom>
            <a:ln w="19050">
              <a:solidFill>
                <a:srgbClr val="FF6600"/>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48" idx="1"/>
            </p:cNvCxnSpPr>
            <p:nvPr/>
          </p:nvCxnSpPr>
          <p:spPr>
            <a:xfrm flipH="1">
              <a:off x="3813974" y="877113"/>
              <a:ext cx="338308" cy="0"/>
            </a:xfrm>
            <a:prstGeom prst="line">
              <a:avLst/>
            </a:prstGeom>
            <a:ln w="19050">
              <a:solidFill>
                <a:srgbClr val="229DAE"/>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4723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heel(1)">
                                      <p:cBhvr>
                                        <p:cTn id="27" dur="20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heel(1)">
                                      <p:cBhvr>
                                        <p:cTn id="32" dur="20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heel(1)">
                                      <p:cBhvr>
                                        <p:cTn id="37" dur="20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wheel(1)">
                                      <p:cBhvr>
                                        <p:cTn id="42" dur="2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wheel(1)">
                                      <p:cBhvr>
                                        <p:cTn id="47" dur="20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heel(1)">
                                      <p:cBhvr>
                                        <p:cTn id="52" dur="2000"/>
                                        <p:tgtEl>
                                          <p:spTgt spid="44"/>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wheel(1)">
                                      <p:cBhvr>
                                        <p:cTn id="57" dur="2000"/>
                                        <p:tgtEl>
                                          <p:spTgt spid="45"/>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wheel(1)">
                                      <p:cBhvr>
                                        <p:cTn id="62" dur="2000"/>
                                        <p:tgtEl>
                                          <p:spTgt spid="4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0" grpId="0">
        <p:bldAsOne/>
      </p:bldGraphic>
      <p:bldP spid="4" grpId="0"/>
      <p:bldP spid="6" grpId="0"/>
      <p:bldP spid="38" grpId="0" animBg="1"/>
      <p:bldP spid="40" grpId="0" animBg="1"/>
      <p:bldP spid="41" grpId="0" animBg="1"/>
      <p:bldP spid="42" grpId="0" animBg="1"/>
      <p:bldP spid="43" grpId="0" animBg="1"/>
      <p:bldP spid="44" grpId="0" animBg="1"/>
      <p:bldP spid="45" grpId="0" animBg="1"/>
      <p:bldP spid="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3209139"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5" name="Rectangle 74"/>
          <p:cNvSpPr/>
          <p:nvPr/>
        </p:nvSpPr>
        <p:spPr>
          <a:xfrm>
            <a:off x="2506147" y="702863"/>
            <a:ext cx="1141417" cy="355276"/>
          </a:xfrm>
          <a:prstGeom prst="rect">
            <a:avLst/>
          </a:prstGeom>
          <a:solidFill>
            <a:srgbClr val="00529C"/>
          </a:solidFill>
        </p:spPr>
        <p:txBody>
          <a:bodyPr wrap="square" lIns="180000" tIns="36000" rIns="180000" bIns="72000" anchor="ctr">
            <a:spAutoFit/>
          </a:bodyPr>
          <a:lstStyle/>
          <a:p>
            <a:pPr algn="ctr"/>
            <a:r>
              <a:rPr lang="en-GB" altLang="en-US" sz="1600" b="1" dirty="0" smtClean="0">
                <a:solidFill>
                  <a:schemeClr val="bg1"/>
                </a:solidFill>
              </a:rPr>
              <a:t>Deepest</a:t>
            </a:r>
            <a:endParaRPr lang="en-GB" sz="1600" b="1" dirty="0">
              <a:solidFill>
                <a:schemeClr val="bg1"/>
              </a:solidFill>
            </a:endParaRPr>
          </a:p>
        </p:txBody>
      </p:sp>
      <p:sp>
        <p:nvSpPr>
          <p:cNvPr id="8" name="Rectangle 7"/>
          <p:cNvSpPr/>
          <p:nvPr/>
        </p:nvSpPr>
        <p:spPr>
          <a:xfrm>
            <a:off x="445574" y="702863"/>
            <a:ext cx="2049798" cy="355276"/>
          </a:xfrm>
          <a:prstGeom prst="rect">
            <a:avLst/>
          </a:prstGeom>
          <a:solidFill>
            <a:srgbClr val="072F54"/>
          </a:solidFill>
        </p:spPr>
        <p:txBody>
          <a:bodyPr wrap="square" lIns="180000" tIns="36000" rIns="180000" bIns="72000" anchor="ctr">
            <a:spAutoFit/>
          </a:bodyPr>
          <a:lstStyle/>
          <a:p>
            <a:r>
              <a:rPr lang="en-GB" altLang="en-US" sz="1600" b="1" dirty="0" smtClean="0">
                <a:solidFill>
                  <a:schemeClr val="bg1"/>
                </a:solidFill>
              </a:rPr>
              <a:t>Draw Line Graphs</a:t>
            </a:r>
            <a:endParaRPr lang="en-GB" sz="1600" b="1" dirty="0">
              <a:solidFill>
                <a:schemeClr val="bg1"/>
              </a:solidFill>
            </a:endParaRPr>
          </a:p>
        </p:txBody>
      </p:sp>
      <p:cxnSp>
        <p:nvCxnSpPr>
          <p:cNvPr id="9" name="Straight Connector 8"/>
          <p:cNvCxnSpPr/>
          <p:nvPr/>
        </p:nvCxnSpPr>
        <p:spPr>
          <a:xfrm>
            <a:off x="2495372" y="679231"/>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655320" y="1302157"/>
            <a:ext cx="3825240" cy="2308324"/>
          </a:xfrm>
          <a:prstGeom prst="rect">
            <a:avLst/>
          </a:prstGeom>
        </p:spPr>
        <p:txBody>
          <a:bodyPr wrap="square">
            <a:spAutoFit/>
          </a:bodyPr>
          <a:lstStyle/>
          <a:p>
            <a:r>
              <a:rPr lang="en-GB" dirty="0"/>
              <a:t>Three children in Class 5 measure the heights of their sunflowers over four weeks. Use the clues and the partially completed table of information to complete the results of the investigation so that the children can draw line graphs of the data.</a:t>
            </a:r>
          </a:p>
        </p:txBody>
      </p:sp>
      <p:graphicFrame>
        <p:nvGraphicFramePr>
          <p:cNvPr id="10" name="Table 9">
            <a:extLst>
              <a:ext uri="{FF2B5EF4-FFF2-40B4-BE49-F238E27FC236}">
                <a16:creationId xmlns="" xmlns:a16="http://schemas.microsoft.com/office/drawing/2014/main" id="{A46F9A25-8389-4CCD-B1CE-E638FC3837DD}"/>
              </a:ext>
            </a:extLst>
          </p:cNvPr>
          <p:cNvGraphicFramePr>
            <a:graphicFrameLocks noGrp="1"/>
          </p:cNvGraphicFramePr>
          <p:nvPr>
            <p:extLst>
              <p:ext uri="{D42A27DB-BD31-4B8C-83A1-F6EECF244321}">
                <p14:modId xmlns:p14="http://schemas.microsoft.com/office/powerpoint/2010/main" val="445452272"/>
              </p:ext>
            </p:extLst>
          </p:nvPr>
        </p:nvGraphicFramePr>
        <p:xfrm>
          <a:off x="756000" y="3768791"/>
          <a:ext cx="3816000" cy="1899498"/>
        </p:xfrm>
        <a:graphic>
          <a:graphicData uri="http://schemas.openxmlformats.org/drawingml/2006/table">
            <a:tbl>
              <a:tblPr>
                <a:tableStyleId>{5C22544A-7EE6-4342-B048-85BDC9FD1C3A}</a:tableStyleId>
              </a:tblPr>
              <a:tblGrid>
                <a:gridCol w="576000">
                  <a:extLst>
                    <a:ext uri="{9D8B030D-6E8A-4147-A177-3AD203B41FA5}">
                      <a16:colId xmlns="" xmlns:a16="http://schemas.microsoft.com/office/drawing/2014/main" val="1582340078"/>
                    </a:ext>
                  </a:extLst>
                </a:gridCol>
                <a:gridCol w="1080000">
                  <a:extLst>
                    <a:ext uri="{9D8B030D-6E8A-4147-A177-3AD203B41FA5}">
                      <a16:colId xmlns="" xmlns:a16="http://schemas.microsoft.com/office/drawing/2014/main" val="3984688079"/>
                    </a:ext>
                  </a:extLst>
                </a:gridCol>
                <a:gridCol w="1080000"/>
                <a:gridCol w="1080000"/>
              </a:tblGrid>
              <a:tr h="717750">
                <a:tc>
                  <a:txBody>
                    <a:bodyPr/>
                    <a:lstStyle/>
                    <a:p>
                      <a:pPr algn="ctr">
                        <a:lnSpc>
                          <a:spcPct val="107000"/>
                        </a:lnSpc>
                        <a:spcAft>
                          <a:spcPts val="0"/>
                        </a:spcAft>
                      </a:pPr>
                      <a:r>
                        <a:rPr lang="en-GB" sz="1400" dirty="0" smtClean="0">
                          <a:effectLst/>
                          <a:latin typeface="+mn-lt"/>
                        </a:rPr>
                        <a:t>Week</a:t>
                      </a:r>
                      <a:endParaRPr lang="en-GB"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400" dirty="0" smtClean="0">
                          <a:effectLst/>
                          <a:latin typeface="+mn-lt"/>
                        </a:rPr>
                        <a:t>Daisy’s</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1400" dirty="0" smtClean="0">
                          <a:effectLst/>
                          <a:latin typeface="+mn-lt"/>
                        </a:rPr>
                        <a:t>Sunflower - </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1400" dirty="0" smtClean="0">
                          <a:effectLst/>
                          <a:latin typeface="+mn-lt"/>
                        </a:rPr>
                        <a:t>Height </a:t>
                      </a:r>
                      <a:r>
                        <a:rPr lang="en-GB" sz="1400" dirty="0">
                          <a:effectLst/>
                          <a:latin typeface="+mn-lt"/>
                        </a:rPr>
                        <a:t>(cm</a:t>
                      </a:r>
                      <a:r>
                        <a:rPr lang="en-GB" sz="1400" dirty="0" smtClean="0">
                          <a:effectLst/>
                          <a:latin typeface="+mn-lt"/>
                        </a:rPr>
                        <a:t>)</a:t>
                      </a:r>
                      <a:endParaRPr lang="en-GB"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400" dirty="0" smtClean="0">
                          <a:effectLst/>
                          <a:latin typeface="+mn-lt"/>
                          <a:ea typeface="Calibri" panose="020F0502020204030204" pitchFamily="34" charset="0"/>
                          <a:cs typeface="Times New Roman" panose="02020603050405020304" pitchFamily="18" charset="0"/>
                        </a:rPr>
                        <a:t>Milo’s</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1400" dirty="0" smtClean="0">
                          <a:effectLst/>
                          <a:latin typeface="+mn-lt"/>
                          <a:ea typeface="Calibri" panose="020F0502020204030204" pitchFamily="34" charset="0"/>
                          <a:cs typeface="Times New Roman" panose="02020603050405020304" pitchFamily="18" charset="0"/>
                        </a:rPr>
                        <a:t>Sunflower -</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1400" dirty="0" smtClean="0">
                          <a:effectLst/>
                          <a:latin typeface="+mn-lt"/>
                          <a:ea typeface="Calibri" panose="020F0502020204030204" pitchFamily="34" charset="0"/>
                          <a:cs typeface="Times New Roman" panose="02020603050405020304" pitchFamily="18" charset="0"/>
                        </a:rPr>
                        <a:t>Height (cm)</a:t>
                      </a:r>
                      <a:endParaRPr lang="en-GB"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400" dirty="0" smtClean="0">
                          <a:effectLst/>
                          <a:latin typeface="+mn-lt"/>
                          <a:ea typeface="Calibri" panose="020F0502020204030204" pitchFamily="34" charset="0"/>
                          <a:cs typeface="Times New Roman" panose="02020603050405020304" pitchFamily="18" charset="0"/>
                        </a:rPr>
                        <a:t>Olivia’s Sunflower -</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1400" dirty="0" smtClean="0">
                          <a:effectLst/>
                          <a:latin typeface="+mn-lt"/>
                          <a:ea typeface="Calibri" panose="020F0502020204030204" pitchFamily="34" charset="0"/>
                          <a:cs typeface="Times New Roman" panose="02020603050405020304" pitchFamily="18" charset="0"/>
                        </a:rPr>
                        <a:t>Height</a:t>
                      </a:r>
                      <a:r>
                        <a:rPr lang="en-GB" sz="1400" baseline="0" dirty="0" smtClean="0">
                          <a:effectLst/>
                          <a:latin typeface="+mn-lt"/>
                          <a:ea typeface="Calibri" panose="020F0502020204030204" pitchFamily="34" charset="0"/>
                          <a:cs typeface="Times New Roman" panose="02020603050405020304" pitchFamily="18" charset="0"/>
                        </a:rPr>
                        <a:t> </a:t>
                      </a:r>
                      <a:r>
                        <a:rPr lang="en-GB" sz="1400" dirty="0" smtClean="0">
                          <a:effectLst/>
                          <a:latin typeface="+mn-lt"/>
                          <a:ea typeface="Calibri" panose="020F0502020204030204" pitchFamily="34" charset="0"/>
                          <a:cs typeface="Times New Roman" panose="02020603050405020304" pitchFamily="18" charset="0"/>
                        </a:rPr>
                        <a:t>(cm)</a:t>
                      </a:r>
                      <a:endParaRPr lang="en-GB"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C000"/>
                    </a:solidFill>
                  </a:tcPr>
                </a:tc>
                <a:extLst>
                  <a:ext uri="{0D108BD9-81ED-4DB2-BD59-A6C34878D82A}">
                    <a16:rowId xmlns="" xmlns:a16="http://schemas.microsoft.com/office/drawing/2014/main" val="3851787088"/>
                  </a:ext>
                </a:extLst>
              </a:tr>
              <a:tr h="295437">
                <a:tc>
                  <a:txBody>
                    <a:bodyPr/>
                    <a:lstStyle/>
                    <a:p>
                      <a:pPr algn="ctr">
                        <a:lnSpc>
                          <a:spcPct val="107000"/>
                        </a:lnSpc>
                        <a:spcAft>
                          <a:spcPts val="0"/>
                        </a:spcAft>
                      </a:pPr>
                      <a:r>
                        <a:rPr lang="en-GB" sz="1800" dirty="0">
                          <a:solidFill>
                            <a:schemeClr val="tx1"/>
                          </a:solidFill>
                          <a:effectLst/>
                          <a:latin typeface="+mn-lt"/>
                          <a:ea typeface="Calibri" panose="020F0502020204030204" pitchFamily="34" charset="0"/>
                          <a:cs typeface="Times New Roman" panose="02020603050405020304" pitchFamily="18" charset="0"/>
                        </a:rPr>
                        <a:t>1</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r>
                        <a:rPr lang="en-GB" sz="1800" dirty="0" smtClean="0"/>
                        <a:t>35</a:t>
                      </a:r>
                      <a:endParaRPr lang="en-GB" sz="1800" dirty="0"/>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800" dirty="0" smtClean="0">
                          <a:effectLst/>
                          <a:latin typeface="+mn-lt"/>
                          <a:ea typeface="Calibri" panose="020F0502020204030204" pitchFamily="34" charset="0"/>
                          <a:cs typeface="Times New Roman" panose="02020603050405020304" pitchFamily="18" charset="0"/>
                        </a:rPr>
                        <a:t>37</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673942597"/>
                  </a:ext>
                </a:extLst>
              </a:tr>
              <a:tr h="295437">
                <a:tc>
                  <a:txBody>
                    <a:bodyPr/>
                    <a:lstStyle/>
                    <a:p>
                      <a:pPr algn="ctr">
                        <a:lnSpc>
                          <a:spcPct val="107000"/>
                        </a:lnSpc>
                        <a:spcAft>
                          <a:spcPts val="0"/>
                        </a:spcAft>
                      </a:pPr>
                      <a:r>
                        <a:rPr lang="en-GB" sz="1800" dirty="0">
                          <a:solidFill>
                            <a:schemeClr val="tx1"/>
                          </a:solidFill>
                          <a:effectLst/>
                          <a:latin typeface="+mn-lt"/>
                          <a:ea typeface="Calibri" panose="020F0502020204030204" pitchFamily="34" charset="0"/>
                          <a:cs typeface="Times New Roman" panose="02020603050405020304" pitchFamily="18" charset="0"/>
                        </a:rPr>
                        <a:t>2</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r>
                        <a:rPr lang="en-GB" sz="1800" dirty="0" smtClean="0"/>
                        <a:t>40</a:t>
                      </a:r>
                      <a:endParaRPr lang="en-GB" sz="1800" dirty="0"/>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800" dirty="0" smtClean="0">
                          <a:effectLst/>
                          <a:latin typeface="+mn-lt"/>
                          <a:ea typeface="Calibri" panose="020F0502020204030204" pitchFamily="34" charset="0"/>
                          <a:cs typeface="Times New Roman" panose="02020603050405020304" pitchFamily="18" charset="0"/>
                        </a:rPr>
                        <a:t>37</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1852658671"/>
                  </a:ext>
                </a:extLst>
              </a:tr>
              <a:tr h="295437">
                <a:tc>
                  <a:txBody>
                    <a:bodyPr/>
                    <a:lstStyle/>
                    <a:p>
                      <a:pPr algn="ctr">
                        <a:lnSpc>
                          <a:spcPct val="107000"/>
                        </a:lnSpc>
                        <a:spcAft>
                          <a:spcPts val="0"/>
                        </a:spcAft>
                      </a:pPr>
                      <a:r>
                        <a:rPr lang="en-GB" sz="1800" dirty="0">
                          <a:solidFill>
                            <a:schemeClr val="tx1"/>
                          </a:solidFill>
                          <a:effectLst/>
                          <a:latin typeface="+mn-lt"/>
                          <a:ea typeface="Calibri" panose="020F0502020204030204" pitchFamily="34" charset="0"/>
                          <a:cs typeface="Times New Roman" panose="02020603050405020304" pitchFamily="18" charset="0"/>
                        </a:rPr>
                        <a:t>3</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endParaRPr lang="en-GB" sz="1800" dirty="0"/>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800" dirty="0" smtClean="0">
                          <a:effectLst/>
                          <a:latin typeface="+mn-lt"/>
                          <a:ea typeface="Calibri" panose="020F0502020204030204" pitchFamily="34" charset="0"/>
                          <a:cs typeface="Times New Roman" panose="02020603050405020304" pitchFamily="18" charset="0"/>
                        </a:rPr>
                        <a:t>45</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800" dirty="0" smtClean="0">
                          <a:effectLst/>
                          <a:latin typeface="+mn-lt"/>
                          <a:ea typeface="Calibri" panose="020F0502020204030204" pitchFamily="34" charset="0"/>
                          <a:cs typeface="Times New Roman" panose="02020603050405020304" pitchFamily="18" charset="0"/>
                        </a:rPr>
                        <a:t>48</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381447338"/>
                  </a:ext>
                </a:extLst>
              </a:tr>
              <a:tr h="295437">
                <a:tc>
                  <a:txBody>
                    <a:bodyPr/>
                    <a:lstStyle/>
                    <a:p>
                      <a:pPr algn="ctr">
                        <a:lnSpc>
                          <a:spcPct val="107000"/>
                        </a:lnSpc>
                        <a:spcAft>
                          <a:spcPts val="0"/>
                        </a:spcAft>
                      </a:pPr>
                      <a:r>
                        <a:rPr lang="en-GB" sz="1800" dirty="0">
                          <a:solidFill>
                            <a:schemeClr val="tx1"/>
                          </a:solidFill>
                          <a:effectLst/>
                          <a:latin typeface="+mn-lt"/>
                          <a:ea typeface="Calibri" panose="020F0502020204030204" pitchFamily="34" charset="0"/>
                          <a:cs typeface="Times New Roman" panose="02020603050405020304" pitchFamily="18" charset="0"/>
                        </a:rPr>
                        <a:t>4</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endParaRPr lang="en-GB" sz="1800" dirty="0"/>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3358641313"/>
                  </a:ext>
                </a:extLst>
              </a:tr>
            </a:tbl>
          </a:graphicData>
        </a:graphic>
      </p:graphicFrame>
      <p:sp>
        <p:nvSpPr>
          <p:cNvPr id="4" name="Rectangle 3"/>
          <p:cNvSpPr/>
          <p:nvPr/>
        </p:nvSpPr>
        <p:spPr>
          <a:xfrm>
            <a:off x="4779328" y="1321174"/>
            <a:ext cx="3739832" cy="4431983"/>
          </a:xfrm>
          <a:prstGeom prst="rect">
            <a:avLst/>
          </a:prstGeom>
        </p:spPr>
        <p:txBody>
          <a:bodyPr wrap="square">
            <a:spAutoFit/>
          </a:bodyPr>
          <a:lstStyle/>
          <a:p>
            <a:pPr marL="266700" indent="-266700">
              <a:spcAft>
                <a:spcPts val="1200"/>
              </a:spcAft>
              <a:buFont typeface="+mj-lt"/>
              <a:buAutoNum type="arabicPeriod"/>
            </a:pPr>
            <a:r>
              <a:rPr lang="en-GB" dirty="0" smtClean="0"/>
              <a:t>In </a:t>
            </a:r>
            <a:r>
              <a:rPr lang="en-GB" dirty="0"/>
              <a:t>week 1, Milo’s sunflower was 3cm shorter than Daisy’s.</a:t>
            </a:r>
          </a:p>
          <a:p>
            <a:pPr marL="266700" indent="-266700">
              <a:spcAft>
                <a:spcPts val="1200"/>
              </a:spcAft>
              <a:buFont typeface="+mj-lt"/>
              <a:buAutoNum type="arabicPeriod"/>
            </a:pPr>
            <a:r>
              <a:rPr lang="en-GB" dirty="0" smtClean="0"/>
              <a:t>The </a:t>
            </a:r>
            <a:r>
              <a:rPr lang="en-GB" dirty="0"/>
              <a:t>difference between Milo’s and Olivia’s </a:t>
            </a:r>
            <a:r>
              <a:rPr lang="en-GB" dirty="0" smtClean="0"/>
              <a:t>sunflowers </a:t>
            </a:r>
            <a:r>
              <a:rPr lang="en-GB" dirty="0"/>
              <a:t>in week 2 was 6cm. Olivia’s sunflower was taller.</a:t>
            </a:r>
          </a:p>
          <a:p>
            <a:pPr marL="266700" indent="-266700">
              <a:spcAft>
                <a:spcPts val="1200"/>
              </a:spcAft>
              <a:buFont typeface="+mj-lt"/>
              <a:buAutoNum type="arabicPeriod"/>
            </a:pPr>
            <a:r>
              <a:rPr lang="en-GB" dirty="0" smtClean="0"/>
              <a:t>In </a:t>
            </a:r>
            <a:r>
              <a:rPr lang="en-GB" dirty="0"/>
              <a:t>week 3, Daisy’s sunflower was taller than Milo’s but shorter than Olivia’s. It measured an odd number of cm. </a:t>
            </a:r>
          </a:p>
          <a:p>
            <a:pPr marL="266700" indent="-266700">
              <a:spcAft>
                <a:spcPts val="1200"/>
              </a:spcAft>
              <a:buFont typeface="+mj-lt"/>
              <a:buAutoNum type="arabicPeriod"/>
            </a:pPr>
            <a:r>
              <a:rPr lang="en-GB" dirty="0" smtClean="0"/>
              <a:t>By </a:t>
            </a:r>
            <a:r>
              <a:rPr lang="en-GB" dirty="0"/>
              <a:t>week 4, both Daisy’s and Milo’s sunflowers had grown 19cm since week 1. Olivia’s had grown 3cm less than this. </a:t>
            </a:r>
          </a:p>
        </p:txBody>
      </p:sp>
      <p:sp>
        <p:nvSpPr>
          <p:cNvPr id="5" name="TextBox 4"/>
          <p:cNvSpPr txBox="1"/>
          <p:nvPr/>
        </p:nvSpPr>
        <p:spPr>
          <a:xfrm>
            <a:off x="1638300" y="5036820"/>
            <a:ext cx="457200" cy="369332"/>
          </a:xfrm>
          <a:prstGeom prst="rect">
            <a:avLst/>
          </a:prstGeom>
          <a:noFill/>
        </p:spPr>
        <p:txBody>
          <a:bodyPr wrap="square" rtlCol="0">
            <a:spAutoFit/>
          </a:bodyPr>
          <a:lstStyle/>
          <a:p>
            <a:pPr algn="ctr"/>
            <a:r>
              <a:rPr lang="en-GB" b="1" dirty="0" smtClean="0">
                <a:solidFill>
                  <a:srgbClr val="00B050"/>
                </a:solidFill>
              </a:rPr>
              <a:t>47</a:t>
            </a:r>
            <a:endParaRPr lang="en-GB" b="1" dirty="0">
              <a:solidFill>
                <a:srgbClr val="00B050"/>
              </a:solidFill>
            </a:endParaRPr>
          </a:p>
        </p:txBody>
      </p:sp>
      <p:sp>
        <p:nvSpPr>
          <p:cNvPr id="12" name="TextBox 11"/>
          <p:cNvSpPr txBox="1"/>
          <p:nvPr/>
        </p:nvSpPr>
        <p:spPr>
          <a:xfrm>
            <a:off x="2727960" y="4442460"/>
            <a:ext cx="457200" cy="369332"/>
          </a:xfrm>
          <a:prstGeom prst="rect">
            <a:avLst/>
          </a:prstGeom>
          <a:noFill/>
        </p:spPr>
        <p:txBody>
          <a:bodyPr wrap="square" rtlCol="0">
            <a:spAutoFit/>
          </a:bodyPr>
          <a:lstStyle/>
          <a:p>
            <a:pPr algn="ctr"/>
            <a:r>
              <a:rPr lang="en-GB" b="1" dirty="0" smtClean="0">
                <a:solidFill>
                  <a:srgbClr val="00B050"/>
                </a:solidFill>
              </a:rPr>
              <a:t>32</a:t>
            </a:r>
            <a:endParaRPr lang="en-GB" b="1" dirty="0">
              <a:solidFill>
                <a:srgbClr val="00B050"/>
              </a:solidFill>
            </a:endParaRPr>
          </a:p>
        </p:txBody>
      </p:sp>
      <p:sp>
        <p:nvSpPr>
          <p:cNvPr id="13" name="TextBox 12"/>
          <p:cNvSpPr txBox="1"/>
          <p:nvPr/>
        </p:nvSpPr>
        <p:spPr>
          <a:xfrm>
            <a:off x="3802380" y="4739640"/>
            <a:ext cx="457200" cy="369332"/>
          </a:xfrm>
          <a:prstGeom prst="rect">
            <a:avLst/>
          </a:prstGeom>
          <a:noFill/>
        </p:spPr>
        <p:txBody>
          <a:bodyPr wrap="square" rtlCol="0">
            <a:spAutoFit/>
          </a:bodyPr>
          <a:lstStyle/>
          <a:p>
            <a:pPr algn="ctr"/>
            <a:r>
              <a:rPr lang="en-GB" b="1" dirty="0" smtClean="0">
                <a:solidFill>
                  <a:srgbClr val="00B050"/>
                </a:solidFill>
              </a:rPr>
              <a:t>43</a:t>
            </a:r>
            <a:endParaRPr lang="en-GB" b="1" dirty="0">
              <a:solidFill>
                <a:srgbClr val="00B050"/>
              </a:solidFill>
            </a:endParaRPr>
          </a:p>
        </p:txBody>
      </p:sp>
      <p:sp>
        <p:nvSpPr>
          <p:cNvPr id="14" name="TextBox 13"/>
          <p:cNvSpPr txBox="1"/>
          <p:nvPr/>
        </p:nvSpPr>
        <p:spPr>
          <a:xfrm>
            <a:off x="1638300" y="5334000"/>
            <a:ext cx="457200" cy="369332"/>
          </a:xfrm>
          <a:prstGeom prst="rect">
            <a:avLst/>
          </a:prstGeom>
          <a:noFill/>
        </p:spPr>
        <p:txBody>
          <a:bodyPr wrap="square" rtlCol="0">
            <a:spAutoFit/>
          </a:bodyPr>
          <a:lstStyle/>
          <a:p>
            <a:pPr algn="ctr"/>
            <a:r>
              <a:rPr lang="en-GB" b="1" dirty="0" smtClean="0">
                <a:solidFill>
                  <a:srgbClr val="00B050"/>
                </a:solidFill>
              </a:rPr>
              <a:t>54</a:t>
            </a:r>
            <a:endParaRPr lang="en-GB" b="1" dirty="0">
              <a:solidFill>
                <a:srgbClr val="00B050"/>
              </a:solidFill>
            </a:endParaRPr>
          </a:p>
        </p:txBody>
      </p:sp>
      <p:sp>
        <p:nvSpPr>
          <p:cNvPr id="15" name="TextBox 14"/>
          <p:cNvSpPr txBox="1"/>
          <p:nvPr/>
        </p:nvSpPr>
        <p:spPr>
          <a:xfrm>
            <a:off x="2720340" y="5334000"/>
            <a:ext cx="457200" cy="369332"/>
          </a:xfrm>
          <a:prstGeom prst="rect">
            <a:avLst/>
          </a:prstGeom>
          <a:noFill/>
        </p:spPr>
        <p:txBody>
          <a:bodyPr wrap="square" rtlCol="0">
            <a:spAutoFit/>
          </a:bodyPr>
          <a:lstStyle/>
          <a:p>
            <a:pPr algn="ctr"/>
            <a:r>
              <a:rPr lang="en-GB" b="1" dirty="0" smtClean="0">
                <a:solidFill>
                  <a:srgbClr val="00B050"/>
                </a:solidFill>
              </a:rPr>
              <a:t>51</a:t>
            </a:r>
            <a:endParaRPr lang="en-GB" b="1" dirty="0">
              <a:solidFill>
                <a:srgbClr val="00B050"/>
              </a:solidFill>
            </a:endParaRPr>
          </a:p>
        </p:txBody>
      </p:sp>
      <p:sp>
        <p:nvSpPr>
          <p:cNvPr id="18" name="TextBox 17"/>
          <p:cNvSpPr txBox="1"/>
          <p:nvPr/>
        </p:nvSpPr>
        <p:spPr>
          <a:xfrm>
            <a:off x="3794760" y="5334000"/>
            <a:ext cx="457200" cy="369332"/>
          </a:xfrm>
          <a:prstGeom prst="rect">
            <a:avLst/>
          </a:prstGeom>
          <a:noFill/>
        </p:spPr>
        <p:txBody>
          <a:bodyPr wrap="square" rtlCol="0">
            <a:spAutoFit/>
          </a:bodyPr>
          <a:lstStyle/>
          <a:p>
            <a:pPr algn="ctr"/>
            <a:r>
              <a:rPr lang="en-GB" b="1" dirty="0" smtClean="0">
                <a:solidFill>
                  <a:srgbClr val="00B050"/>
                </a:solidFill>
              </a:rPr>
              <a:t>53</a:t>
            </a:r>
            <a:endParaRPr lang="en-GB" b="1" dirty="0">
              <a:solidFill>
                <a:srgbClr val="00B050"/>
              </a:solidFill>
            </a:endParaRPr>
          </a:p>
        </p:txBody>
      </p:sp>
    </p:spTree>
    <p:extLst>
      <p:ext uri="{BB962C8B-B14F-4D97-AF65-F5344CB8AC3E}">
        <p14:creationId xmlns:p14="http://schemas.microsoft.com/office/powerpoint/2010/main" val="419513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fade">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P spid="14" grpId="0"/>
      <p:bldP spid="15"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3209139"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5" name="Rectangle 74"/>
          <p:cNvSpPr/>
          <p:nvPr/>
        </p:nvSpPr>
        <p:spPr>
          <a:xfrm>
            <a:off x="2506147" y="702863"/>
            <a:ext cx="1141417" cy="355276"/>
          </a:xfrm>
          <a:prstGeom prst="rect">
            <a:avLst/>
          </a:prstGeom>
          <a:solidFill>
            <a:srgbClr val="00529C"/>
          </a:solidFill>
        </p:spPr>
        <p:txBody>
          <a:bodyPr wrap="square" lIns="180000" tIns="36000" rIns="180000" bIns="72000" anchor="ctr">
            <a:spAutoFit/>
          </a:bodyPr>
          <a:lstStyle/>
          <a:p>
            <a:pPr algn="ctr"/>
            <a:r>
              <a:rPr lang="en-GB" altLang="en-US" sz="1600" b="1" dirty="0" smtClean="0">
                <a:solidFill>
                  <a:schemeClr val="bg1"/>
                </a:solidFill>
              </a:rPr>
              <a:t>Deepest</a:t>
            </a:r>
            <a:endParaRPr lang="en-GB" sz="1600" b="1" dirty="0">
              <a:solidFill>
                <a:schemeClr val="bg1"/>
              </a:solidFill>
            </a:endParaRPr>
          </a:p>
        </p:txBody>
      </p:sp>
      <p:sp>
        <p:nvSpPr>
          <p:cNvPr id="8" name="Rectangle 7"/>
          <p:cNvSpPr/>
          <p:nvPr/>
        </p:nvSpPr>
        <p:spPr>
          <a:xfrm>
            <a:off x="445574" y="702863"/>
            <a:ext cx="2049798" cy="355276"/>
          </a:xfrm>
          <a:prstGeom prst="rect">
            <a:avLst/>
          </a:prstGeom>
          <a:solidFill>
            <a:srgbClr val="072F54"/>
          </a:solidFill>
        </p:spPr>
        <p:txBody>
          <a:bodyPr wrap="square" lIns="180000" tIns="36000" rIns="180000" bIns="72000" anchor="ctr">
            <a:spAutoFit/>
          </a:bodyPr>
          <a:lstStyle/>
          <a:p>
            <a:r>
              <a:rPr lang="en-GB" altLang="en-US" sz="1600" b="1" dirty="0" smtClean="0">
                <a:solidFill>
                  <a:schemeClr val="bg1"/>
                </a:solidFill>
              </a:rPr>
              <a:t>Draw Line Graphs</a:t>
            </a:r>
            <a:endParaRPr lang="en-GB" sz="1600" b="1" dirty="0">
              <a:solidFill>
                <a:schemeClr val="bg1"/>
              </a:solidFill>
            </a:endParaRPr>
          </a:p>
        </p:txBody>
      </p:sp>
      <p:cxnSp>
        <p:nvCxnSpPr>
          <p:cNvPr id="9" name="Straight Connector 8"/>
          <p:cNvCxnSpPr/>
          <p:nvPr/>
        </p:nvCxnSpPr>
        <p:spPr>
          <a:xfrm>
            <a:off x="2495372" y="679231"/>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655320" y="1302157"/>
            <a:ext cx="3825240" cy="646331"/>
          </a:xfrm>
          <a:prstGeom prst="rect">
            <a:avLst/>
          </a:prstGeom>
        </p:spPr>
        <p:txBody>
          <a:bodyPr wrap="square">
            <a:spAutoFit/>
          </a:bodyPr>
          <a:lstStyle/>
          <a:p>
            <a:r>
              <a:rPr lang="en-GB" dirty="0"/>
              <a:t>Has Daisy drawn the correct line graph for her sunflower</a:t>
            </a:r>
            <a:r>
              <a:rPr lang="en-GB" dirty="0" smtClean="0"/>
              <a:t>?</a:t>
            </a:r>
          </a:p>
        </p:txBody>
      </p:sp>
      <p:graphicFrame>
        <p:nvGraphicFramePr>
          <p:cNvPr id="10" name="Table 9">
            <a:extLst>
              <a:ext uri="{FF2B5EF4-FFF2-40B4-BE49-F238E27FC236}">
                <a16:creationId xmlns="" xmlns:a16="http://schemas.microsoft.com/office/drawing/2014/main" id="{A46F9A25-8389-4CCD-B1CE-E638FC3837DD}"/>
              </a:ext>
            </a:extLst>
          </p:cNvPr>
          <p:cNvGraphicFramePr>
            <a:graphicFrameLocks noGrp="1"/>
          </p:cNvGraphicFramePr>
          <p:nvPr>
            <p:extLst>
              <p:ext uri="{D42A27DB-BD31-4B8C-83A1-F6EECF244321}">
                <p14:modId xmlns:p14="http://schemas.microsoft.com/office/powerpoint/2010/main" val="2331780633"/>
              </p:ext>
            </p:extLst>
          </p:nvPr>
        </p:nvGraphicFramePr>
        <p:xfrm>
          <a:off x="756000" y="3785883"/>
          <a:ext cx="3816000" cy="1873861"/>
        </p:xfrm>
        <a:graphic>
          <a:graphicData uri="http://schemas.openxmlformats.org/drawingml/2006/table">
            <a:tbl>
              <a:tblPr>
                <a:tableStyleId>{5C22544A-7EE6-4342-B048-85BDC9FD1C3A}</a:tableStyleId>
              </a:tblPr>
              <a:tblGrid>
                <a:gridCol w="576000">
                  <a:extLst>
                    <a:ext uri="{9D8B030D-6E8A-4147-A177-3AD203B41FA5}">
                      <a16:colId xmlns="" xmlns:a16="http://schemas.microsoft.com/office/drawing/2014/main" val="1582340078"/>
                    </a:ext>
                  </a:extLst>
                </a:gridCol>
                <a:gridCol w="1080000">
                  <a:extLst>
                    <a:ext uri="{9D8B030D-6E8A-4147-A177-3AD203B41FA5}">
                      <a16:colId xmlns="" xmlns:a16="http://schemas.microsoft.com/office/drawing/2014/main" val="3984688079"/>
                    </a:ext>
                  </a:extLst>
                </a:gridCol>
                <a:gridCol w="1080000"/>
                <a:gridCol w="1080000"/>
              </a:tblGrid>
              <a:tr h="692113">
                <a:tc>
                  <a:txBody>
                    <a:bodyPr/>
                    <a:lstStyle/>
                    <a:p>
                      <a:pPr algn="ctr">
                        <a:lnSpc>
                          <a:spcPct val="107000"/>
                        </a:lnSpc>
                        <a:spcAft>
                          <a:spcPts val="0"/>
                        </a:spcAft>
                      </a:pPr>
                      <a:r>
                        <a:rPr lang="en-GB" sz="1400" dirty="0" smtClean="0">
                          <a:effectLst/>
                          <a:latin typeface="+mn-lt"/>
                        </a:rPr>
                        <a:t>Week</a:t>
                      </a:r>
                      <a:endParaRPr lang="en-GB"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400" dirty="0" smtClean="0">
                          <a:effectLst/>
                          <a:latin typeface="+mn-lt"/>
                        </a:rPr>
                        <a:t>Daisy’s</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1400" dirty="0" smtClean="0">
                          <a:effectLst/>
                          <a:latin typeface="+mn-lt"/>
                        </a:rPr>
                        <a:t>Sunflower -</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1400" dirty="0" smtClean="0">
                          <a:effectLst/>
                          <a:latin typeface="+mn-lt"/>
                        </a:rPr>
                        <a:t>Height </a:t>
                      </a:r>
                      <a:r>
                        <a:rPr lang="en-GB" sz="1400" dirty="0">
                          <a:effectLst/>
                          <a:latin typeface="+mn-lt"/>
                        </a:rPr>
                        <a:t>(cm</a:t>
                      </a:r>
                      <a:r>
                        <a:rPr lang="en-GB" sz="1400" dirty="0" smtClean="0">
                          <a:effectLst/>
                          <a:latin typeface="+mn-lt"/>
                        </a:rPr>
                        <a:t>)</a:t>
                      </a:r>
                      <a:endParaRPr lang="en-GB"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400" dirty="0" smtClean="0">
                          <a:effectLst/>
                          <a:latin typeface="+mn-lt"/>
                          <a:ea typeface="Calibri" panose="020F0502020204030204" pitchFamily="34" charset="0"/>
                          <a:cs typeface="Times New Roman" panose="02020603050405020304" pitchFamily="18" charset="0"/>
                        </a:rPr>
                        <a:t>Milo’s</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1400" dirty="0" smtClean="0">
                          <a:effectLst/>
                          <a:latin typeface="+mn-lt"/>
                          <a:ea typeface="Calibri" panose="020F0502020204030204" pitchFamily="34" charset="0"/>
                          <a:cs typeface="Times New Roman" panose="02020603050405020304" pitchFamily="18" charset="0"/>
                        </a:rPr>
                        <a:t>Sunflower -</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1400" dirty="0" smtClean="0">
                          <a:effectLst/>
                          <a:latin typeface="+mn-lt"/>
                          <a:ea typeface="Calibri" panose="020F0502020204030204" pitchFamily="34" charset="0"/>
                          <a:cs typeface="Times New Roman" panose="02020603050405020304" pitchFamily="18" charset="0"/>
                        </a:rPr>
                        <a:t>Height (cm)</a:t>
                      </a:r>
                      <a:endParaRPr lang="en-GB"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400" dirty="0" smtClean="0">
                          <a:effectLst/>
                          <a:latin typeface="+mn-lt"/>
                          <a:ea typeface="Calibri" panose="020F0502020204030204" pitchFamily="34" charset="0"/>
                          <a:cs typeface="Times New Roman" panose="02020603050405020304" pitchFamily="18" charset="0"/>
                        </a:rPr>
                        <a:t>Olivia’s Sunflower -</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1400" dirty="0" smtClean="0">
                          <a:effectLst/>
                          <a:latin typeface="+mn-lt"/>
                          <a:ea typeface="Calibri" panose="020F0502020204030204" pitchFamily="34" charset="0"/>
                          <a:cs typeface="Times New Roman" panose="02020603050405020304" pitchFamily="18" charset="0"/>
                        </a:rPr>
                        <a:t>Height</a:t>
                      </a:r>
                      <a:r>
                        <a:rPr lang="en-GB" sz="1400" baseline="0" dirty="0" smtClean="0">
                          <a:effectLst/>
                          <a:latin typeface="+mn-lt"/>
                          <a:ea typeface="Calibri" panose="020F0502020204030204" pitchFamily="34" charset="0"/>
                          <a:cs typeface="Times New Roman" panose="02020603050405020304" pitchFamily="18" charset="0"/>
                        </a:rPr>
                        <a:t> </a:t>
                      </a:r>
                      <a:r>
                        <a:rPr lang="en-GB" sz="1400" dirty="0" smtClean="0">
                          <a:effectLst/>
                          <a:latin typeface="+mn-lt"/>
                          <a:ea typeface="Calibri" panose="020F0502020204030204" pitchFamily="34" charset="0"/>
                          <a:cs typeface="Times New Roman" panose="02020603050405020304" pitchFamily="18" charset="0"/>
                        </a:rPr>
                        <a:t>(cm)</a:t>
                      </a:r>
                      <a:endParaRPr lang="en-GB"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C000"/>
                    </a:solidFill>
                  </a:tcPr>
                </a:tc>
                <a:extLst>
                  <a:ext uri="{0D108BD9-81ED-4DB2-BD59-A6C34878D82A}">
                    <a16:rowId xmlns="" xmlns:a16="http://schemas.microsoft.com/office/drawing/2014/main" val="3851787088"/>
                  </a:ext>
                </a:extLst>
              </a:tr>
              <a:tr h="295437">
                <a:tc>
                  <a:txBody>
                    <a:bodyPr/>
                    <a:lstStyle/>
                    <a:p>
                      <a:pPr algn="ctr">
                        <a:lnSpc>
                          <a:spcPct val="107000"/>
                        </a:lnSpc>
                        <a:spcAft>
                          <a:spcPts val="0"/>
                        </a:spcAft>
                      </a:pPr>
                      <a:r>
                        <a:rPr lang="en-GB" sz="1800" dirty="0">
                          <a:solidFill>
                            <a:schemeClr val="tx1"/>
                          </a:solidFill>
                          <a:effectLst/>
                          <a:latin typeface="+mn-lt"/>
                          <a:ea typeface="Calibri" panose="020F0502020204030204" pitchFamily="34" charset="0"/>
                          <a:cs typeface="Times New Roman" panose="02020603050405020304" pitchFamily="18" charset="0"/>
                        </a:rPr>
                        <a:t>1</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r>
                        <a:rPr lang="en-GB" sz="1800" dirty="0" smtClean="0"/>
                        <a:t>35</a:t>
                      </a:r>
                      <a:endParaRPr lang="en-GB" sz="1800" dirty="0"/>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800" dirty="0" smtClean="0">
                          <a:effectLst/>
                          <a:latin typeface="+mn-lt"/>
                          <a:ea typeface="Calibri" panose="020F0502020204030204" pitchFamily="34" charset="0"/>
                          <a:cs typeface="Times New Roman" panose="02020603050405020304" pitchFamily="18" charset="0"/>
                        </a:rPr>
                        <a:t>32</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800" dirty="0" smtClean="0">
                          <a:effectLst/>
                          <a:latin typeface="+mn-lt"/>
                          <a:ea typeface="Calibri" panose="020F0502020204030204" pitchFamily="34" charset="0"/>
                          <a:cs typeface="Times New Roman" panose="02020603050405020304" pitchFamily="18" charset="0"/>
                        </a:rPr>
                        <a:t>37</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673942597"/>
                  </a:ext>
                </a:extLst>
              </a:tr>
              <a:tr h="295437">
                <a:tc>
                  <a:txBody>
                    <a:bodyPr/>
                    <a:lstStyle/>
                    <a:p>
                      <a:pPr algn="ctr">
                        <a:lnSpc>
                          <a:spcPct val="107000"/>
                        </a:lnSpc>
                        <a:spcAft>
                          <a:spcPts val="0"/>
                        </a:spcAft>
                      </a:pPr>
                      <a:r>
                        <a:rPr lang="en-GB" sz="1800" dirty="0">
                          <a:solidFill>
                            <a:schemeClr val="tx1"/>
                          </a:solidFill>
                          <a:effectLst/>
                          <a:latin typeface="+mn-lt"/>
                          <a:ea typeface="Calibri" panose="020F0502020204030204" pitchFamily="34" charset="0"/>
                          <a:cs typeface="Times New Roman" panose="02020603050405020304" pitchFamily="18" charset="0"/>
                        </a:rPr>
                        <a:t>2</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r>
                        <a:rPr lang="en-GB" sz="1800" dirty="0" smtClean="0"/>
                        <a:t>40</a:t>
                      </a:r>
                      <a:endParaRPr lang="en-GB" sz="1800" dirty="0"/>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800" dirty="0" smtClean="0">
                          <a:effectLst/>
                          <a:latin typeface="+mn-lt"/>
                          <a:ea typeface="Calibri" panose="020F0502020204030204" pitchFamily="34" charset="0"/>
                          <a:cs typeface="Times New Roman" panose="02020603050405020304" pitchFamily="18" charset="0"/>
                        </a:rPr>
                        <a:t>37</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800" dirty="0" smtClean="0">
                          <a:effectLst/>
                          <a:latin typeface="+mn-lt"/>
                          <a:ea typeface="Calibri" panose="020F0502020204030204" pitchFamily="34" charset="0"/>
                          <a:cs typeface="Times New Roman" panose="02020603050405020304" pitchFamily="18" charset="0"/>
                        </a:rPr>
                        <a:t>43</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1852658671"/>
                  </a:ext>
                </a:extLst>
              </a:tr>
              <a:tr h="295437">
                <a:tc>
                  <a:txBody>
                    <a:bodyPr/>
                    <a:lstStyle/>
                    <a:p>
                      <a:pPr algn="ctr">
                        <a:lnSpc>
                          <a:spcPct val="107000"/>
                        </a:lnSpc>
                        <a:spcAft>
                          <a:spcPts val="0"/>
                        </a:spcAft>
                      </a:pPr>
                      <a:r>
                        <a:rPr lang="en-GB" sz="1800" dirty="0">
                          <a:solidFill>
                            <a:schemeClr val="tx1"/>
                          </a:solidFill>
                          <a:effectLst/>
                          <a:latin typeface="+mn-lt"/>
                          <a:ea typeface="Calibri" panose="020F0502020204030204" pitchFamily="34" charset="0"/>
                          <a:cs typeface="Times New Roman" panose="02020603050405020304" pitchFamily="18" charset="0"/>
                        </a:rPr>
                        <a:t>3</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r>
                        <a:rPr lang="en-GB" sz="1800" dirty="0" smtClean="0"/>
                        <a:t>47</a:t>
                      </a:r>
                      <a:endParaRPr lang="en-GB" sz="1800" dirty="0"/>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800" dirty="0" smtClean="0">
                          <a:effectLst/>
                          <a:latin typeface="+mn-lt"/>
                          <a:ea typeface="Calibri" panose="020F0502020204030204" pitchFamily="34" charset="0"/>
                          <a:cs typeface="Times New Roman" panose="02020603050405020304" pitchFamily="18" charset="0"/>
                        </a:rPr>
                        <a:t>45</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800" dirty="0" smtClean="0">
                          <a:effectLst/>
                          <a:latin typeface="+mn-lt"/>
                          <a:ea typeface="Calibri" panose="020F0502020204030204" pitchFamily="34" charset="0"/>
                          <a:cs typeface="Times New Roman" panose="02020603050405020304" pitchFamily="18" charset="0"/>
                        </a:rPr>
                        <a:t>48</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381447338"/>
                  </a:ext>
                </a:extLst>
              </a:tr>
              <a:tr h="295437">
                <a:tc>
                  <a:txBody>
                    <a:bodyPr/>
                    <a:lstStyle/>
                    <a:p>
                      <a:pPr algn="ctr">
                        <a:lnSpc>
                          <a:spcPct val="107000"/>
                        </a:lnSpc>
                        <a:spcAft>
                          <a:spcPts val="0"/>
                        </a:spcAft>
                      </a:pPr>
                      <a:r>
                        <a:rPr lang="en-GB" sz="1800" dirty="0">
                          <a:solidFill>
                            <a:schemeClr val="tx1"/>
                          </a:solidFill>
                          <a:effectLst/>
                          <a:latin typeface="+mn-lt"/>
                          <a:ea typeface="Calibri" panose="020F0502020204030204" pitchFamily="34" charset="0"/>
                          <a:cs typeface="Times New Roman" panose="02020603050405020304" pitchFamily="18" charset="0"/>
                        </a:rPr>
                        <a:t>4</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r>
                        <a:rPr lang="en-GB" sz="1800" dirty="0" smtClean="0"/>
                        <a:t>54</a:t>
                      </a:r>
                      <a:endParaRPr lang="en-GB" sz="1800" dirty="0"/>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800" dirty="0" smtClean="0">
                          <a:effectLst/>
                          <a:latin typeface="+mn-lt"/>
                          <a:ea typeface="Calibri" panose="020F0502020204030204" pitchFamily="34" charset="0"/>
                          <a:cs typeface="Times New Roman" panose="02020603050405020304" pitchFamily="18" charset="0"/>
                        </a:rPr>
                        <a:t>51</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800" dirty="0" smtClean="0">
                          <a:effectLst/>
                          <a:latin typeface="+mn-lt"/>
                          <a:ea typeface="Calibri" panose="020F0502020204030204" pitchFamily="34" charset="0"/>
                          <a:cs typeface="Times New Roman" panose="02020603050405020304" pitchFamily="18" charset="0"/>
                        </a:rPr>
                        <a:t>53</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3358641313"/>
                  </a:ext>
                </a:extLst>
              </a:tr>
            </a:tbl>
          </a:graphicData>
        </a:graphic>
      </p:graphicFrame>
      <p:graphicFrame>
        <p:nvGraphicFramePr>
          <p:cNvPr id="16" name="Chart 15">
            <a:extLst>
              <a:ext uri="{FF2B5EF4-FFF2-40B4-BE49-F238E27FC236}">
                <a16:creationId xmlns="" xmlns:a16="http://schemas.microsoft.com/office/drawing/2014/main" id="{565FF28A-C680-4B01-9E38-80E9C5329BE3}"/>
              </a:ext>
            </a:extLst>
          </p:cNvPr>
          <p:cNvGraphicFramePr>
            <a:graphicFrameLocks/>
          </p:cNvGraphicFramePr>
          <p:nvPr>
            <p:extLst>
              <p:ext uri="{D42A27DB-BD31-4B8C-83A1-F6EECF244321}">
                <p14:modId xmlns:p14="http://schemas.microsoft.com/office/powerpoint/2010/main" val="4164481991"/>
              </p:ext>
            </p:extLst>
          </p:nvPr>
        </p:nvGraphicFramePr>
        <p:xfrm>
          <a:off x="5183553" y="1094268"/>
          <a:ext cx="3461870" cy="5221951"/>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angle 16">
            <a:extLst>
              <a:ext uri="{FF2B5EF4-FFF2-40B4-BE49-F238E27FC236}">
                <a16:creationId xmlns="" xmlns:a16="http://schemas.microsoft.com/office/drawing/2014/main" id="{10488C49-5374-42B5-89EA-2311C1A55E0A}"/>
              </a:ext>
            </a:extLst>
          </p:cNvPr>
          <p:cNvSpPr/>
          <p:nvPr/>
        </p:nvSpPr>
        <p:spPr>
          <a:xfrm>
            <a:off x="8206664" y="1625426"/>
            <a:ext cx="313140" cy="461665"/>
          </a:xfrm>
          <a:prstGeom prst="rect">
            <a:avLst/>
          </a:prstGeom>
        </p:spPr>
        <p:txBody>
          <a:bodyPr wrap="square">
            <a:spAutoFit/>
          </a:bodyPr>
          <a:lstStyle/>
          <a:p>
            <a:r>
              <a:rPr lang="en-GB" sz="2400" dirty="0" smtClean="0">
                <a:solidFill>
                  <a:schemeClr val="accent4"/>
                </a:solidFill>
              </a:rPr>
              <a:t>×</a:t>
            </a:r>
            <a:endParaRPr lang="en-GB" sz="2400" dirty="0">
              <a:solidFill>
                <a:schemeClr val="accent4"/>
              </a:solidFill>
            </a:endParaRPr>
          </a:p>
        </p:txBody>
      </p:sp>
      <p:sp>
        <p:nvSpPr>
          <p:cNvPr id="19" name="Rectangle 18">
            <a:extLst>
              <a:ext uri="{FF2B5EF4-FFF2-40B4-BE49-F238E27FC236}">
                <a16:creationId xmlns="" xmlns:a16="http://schemas.microsoft.com/office/drawing/2014/main" id="{10488C49-5374-42B5-89EA-2311C1A55E0A}"/>
              </a:ext>
            </a:extLst>
          </p:cNvPr>
          <p:cNvSpPr/>
          <p:nvPr/>
        </p:nvSpPr>
        <p:spPr>
          <a:xfrm>
            <a:off x="7367704" y="2252962"/>
            <a:ext cx="313140" cy="461665"/>
          </a:xfrm>
          <a:prstGeom prst="rect">
            <a:avLst/>
          </a:prstGeom>
        </p:spPr>
        <p:txBody>
          <a:bodyPr wrap="square">
            <a:spAutoFit/>
          </a:bodyPr>
          <a:lstStyle/>
          <a:p>
            <a:r>
              <a:rPr lang="en-GB" sz="2400" dirty="0" smtClean="0">
                <a:solidFill>
                  <a:schemeClr val="accent4"/>
                </a:solidFill>
              </a:rPr>
              <a:t>×</a:t>
            </a:r>
            <a:endParaRPr lang="en-GB" sz="2400" dirty="0">
              <a:solidFill>
                <a:schemeClr val="accent4"/>
              </a:solidFill>
            </a:endParaRPr>
          </a:p>
        </p:txBody>
      </p:sp>
      <p:sp>
        <p:nvSpPr>
          <p:cNvPr id="20" name="Rectangle 19">
            <a:extLst>
              <a:ext uri="{FF2B5EF4-FFF2-40B4-BE49-F238E27FC236}">
                <a16:creationId xmlns="" xmlns:a16="http://schemas.microsoft.com/office/drawing/2014/main" id="{10488C49-5374-42B5-89EA-2311C1A55E0A}"/>
              </a:ext>
            </a:extLst>
          </p:cNvPr>
          <p:cNvSpPr/>
          <p:nvPr/>
        </p:nvSpPr>
        <p:spPr>
          <a:xfrm>
            <a:off x="6527042" y="2607919"/>
            <a:ext cx="313140" cy="461665"/>
          </a:xfrm>
          <a:prstGeom prst="rect">
            <a:avLst/>
          </a:prstGeom>
        </p:spPr>
        <p:txBody>
          <a:bodyPr wrap="square">
            <a:spAutoFit/>
          </a:bodyPr>
          <a:lstStyle/>
          <a:p>
            <a:r>
              <a:rPr lang="en-GB" sz="2400" dirty="0" smtClean="0">
                <a:solidFill>
                  <a:schemeClr val="accent4"/>
                </a:solidFill>
              </a:rPr>
              <a:t>×</a:t>
            </a:r>
            <a:endParaRPr lang="en-GB" sz="2400" dirty="0">
              <a:solidFill>
                <a:schemeClr val="accent4"/>
              </a:solidFill>
            </a:endParaRPr>
          </a:p>
        </p:txBody>
      </p:sp>
      <p:sp>
        <p:nvSpPr>
          <p:cNvPr id="21" name="Rectangle 20">
            <a:extLst>
              <a:ext uri="{FF2B5EF4-FFF2-40B4-BE49-F238E27FC236}">
                <a16:creationId xmlns="" xmlns:a16="http://schemas.microsoft.com/office/drawing/2014/main" id="{10488C49-5374-42B5-89EA-2311C1A55E0A}"/>
              </a:ext>
            </a:extLst>
          </p:cNvPr>
          <p:cNvSpPr/>
          <p:nvPr/>
        </p:nvSpPr>
        <p:spPr>
          <a:xfrm>
            <a:off x="5678290" y="2955430"/>
            <a:ext cx="313140" cy="461665"/>
          </a:xfrm>
          <a:prstGeom prst="rect">
            <a:avLst/>
          </a:prstGeom>
        </p:spPr>
        <p:txBody>
          <a:bodyPr wrap="square">
            <a:spAutoFit/>
          </a:bodyPr>
          <a:lstStyle/>
          <a:p>
            <a:r>
              <a:rPr lang="en-GB" sz="2400" dirty="0" smtClean="0">
                <a:solidFill>
                  <a:schemeClr val="accent4"/>
                </a:solidFill>
              </a:rPr>
              <a:t>×</a:t>
            </a:r>
            <a:endParaRPr lang="en-GB" sz="2400" dirty="0">
              <a:solidFill>
                <a:schemeClr val="accent4"/>
              </a:solidFill>
            </a:endParaRPr>
          </a:p>
        </p:txBody>
      </p:sp>
      <p:sp>
        <p:nvSpPr>
          <p:cNvPr id="3" name="Freeform 2"/>
          <p:cNvSpPr/>
          <p:nvPr/>
        </p:nvSpPr>
        <p:spPr>
          <a:xfrm>
            <a:off x="5857875" y="1854200"/>
            <a:ext cx="2533650" cy="1339850"/>
          </a:xfrm>
          <a:custGeom>
            <a:avLst/>
            <a:gdLst>
              <a:gd name="connsiteX0" fmla="*/ 0 w 2533650"/>
              <a:gd name="connsiteY0" fmla="*/ 1339850 h 1339850"/>
              <a:gd name="connsiteX1" fmla="*/ 847725 w 2533650"/>
              <a:gd name="connsiteY1" fmla="*/ 990600 h 1339850"/>
              <a:gd name="connsiteX2" fmla="*/ 1689100 w 2533650"/>
              <a:gd name="connsiteY2" fmla="*/ 635000 h 1339850"/>
              <a:gd name="connsiteX3" fmla="*/ 2533650 w 2533650"/>
              <a:gd name="connsiteY3" fmla="*/ 0 h 1339850"/>
            </a:gdLst>
            <a:ahLst/>
            <a:cxnLst>
              <a:cxn ang="0">
                <a:pos x="connsiteX0" y="connsiteY0"/>
              </a:cxn>
              <a:cxn ang="0">
                <a:pos x="connsiteX1" y="connsiteY1"/>
              </a:cxn>
              <a:cxn ang="0">
                <a:pos x="connsiteX2" y="connsiteY2"/>
              </a:cxn>
              <a:cxn ang="0">
                <a:pos x="connsiteX3" y="connsiteY3"/>
              </a:cxn>
            </a:cxnLst>
            <a:rect l="l" t="t" r="r" b="b"/>
            <a:pathLst>
              <a:path w="2533650" h="1339850">
                <a:moveTo>
                  <a:pt x="0" y="1339850"/>
                </a:moveTo>
                <a:lnTo>
                  <a:pt x="847725" y="990600"/>
                </a:lnTo>
                <a:lnTo>
                  <a:pt x="1689100" y="635000"/>
                </a:lnTo>
                <a:lnTo>
                  <a:pt x="2533650" y="0"/>
                </a:lnTo>
              </a:path>
            </a:pathLst>
          </a:custGeom>
          <a:noFill/>
          <a:ln w="19050">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655320" y="2071416"/>
            <a:ext cx="3825240" cy="646331"/>
          </a:xfrm>
          <a:prstGeom prst="rect">
            <a:avLst/>
          </a:prstGeom>
        </p:spPr>
        <p:txBody>
          <a:bodyPr wrap="square">
            <a:spAutoFit/>
          </a:bodyPr>
          <a:lstStyle/>
          <a:p>
            <a:r>
              <a:rPr lang="en-GB" dirty="0">
                <a:solidFill>
                  <a:srgbClr val="00B050"/>
                </a:solidFill>
              </a:rPr>
              <a:t>No. The point for week 3 has been plotted at 45cm instead of 47cm.</a:t>
            </a:r>
          </a:p>
        </p:txBody>
      </p:sp>
    </p:spTree>
    <p:extLst>
      <p:ext uri="{BB962C8B-B14F-4D97-AF65-F5344CB8AC3E}">
        <p14:creationId xmlns:p14="http://schemas.microsoft.com/office/powerpoint/2010/main" val="281633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3209139"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5" name="Rectangle 74"/>
          <p:cNvSpPr/>
          <p:nvPr/>
        </p:nvSpPr>
        <p:spPr>
          <a:xfrm>
            <a:off x="2506147" y="702863"/>
            <a:ext cx="1141417" cy="355276"/>
          </a:xfrm>
          <a:prstGeom prst="rect">
            <a:avLst/>
          </a:prstGeom>
          <a:solidFill>
            <a:srgbClr val="00529C"/>
          </a:solidFill>
        </p:spPr>
        <p:txBody>
          <a:bodyPr wrap="square" lIns="180000" tIns="36000" rIns="180000" bIns="72000" anchor="ctr">
            <a:spAutoFit/>
          </a:bodyPr>
          <a:lstStyle/>
          <a:p>
            <a:pPr algn="ctr"/>
            <a:r>
              <a:rPr lang="en-GB" altLang="en-US" sz="1600" b="1" dirty="0" smtClean="0">
                <a:solidFill>
                  <a:schemeClr val="bg1"/>
                </a:solidFill>
              </a:rPr>
              <a:t>Deepest</a:t>
            </a:r>
            <a:endParaRPr lang="en-GB" sz="1600" b="1" dirty="0">
              <a:solidFill>
                <a:schemeClr val="bg1"/>
              </a:solidFill>
            </a:endParaRPr>
          </a:p>
        </p:txBody>
      </p:sp>
      <p:sp>
        <p:nvSpPr>
          <p:cNvPr id="8" name="Rectangle 7"/>
          <p:cNvSpPr/>
          <p:nvPr/>
        </p:nvSpPr>
        <p:spPr>
          <a:xfrm>
            <a:off x="445574" y="702863"/>
            <a:ext cx="2049798" cy="355276"/>
          </a:xfrm>
          <a:prstGeom prst="rect">
            <a:avLst/>
          </a:prstGeom>
          <a:solidFill>
            <a:srgbClr val="072F54"/>
          </a:solidFill>
        </p:spPr>
        <p:txBody>
          <a:bodyPr wrap="square" lIns="180000" tIns="36000" rIns="180000" bIns="72000" anchor="ctr">
            <a:spAutoFit/>
          </a:bodyPr>
          <a:lstStyle/>
          <a:p>
            <a:r>
              <a:rPr lang="en-GB" altLang="en-US" sz="1600" b="1" dirty="0" smtClean="0">
                <a:solidFill>
                  <a:schemeClr val="bg1"/>
                </a:solidFill>
              </a:rPr>
              <a:t>Draw Line Graphs</a:t>
            </a:r>
            <a:endParaRPr lang="en-GB" sz="1600" b="1" dirty="0">
              <a:solidFill>
                <a:schemeClr val="bg1"/>
              </a:solidFill>
            </a:endParaRPr>
          </a:p>
        </p:txBody>
      </p:sp>
      <p:cxnSp>
        <p:nvCxnSpPr>
          <p:cNvPr id="9" name="Straight Connector 8"/>
          <p:cNvCxnSpPr/>
          <p:nvPr/>
        </p:nvCxnSpPr>
        <p:spPr>
          <a:xfrm>
            <a:off x="2495372" y="679231"/>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655320" y="1302157"/>
            <a:ext cx="3825240" cy="646331"/>
          </a:xfrm>
          <a:prstGeom prst="rect">
            <a:avLst/>
          </a:prstGeom>
        </p:spPr>
        <p:txBody>
          <a:bodyPr wrap="square">
            <a:spAutoFit/>
          </a:bodyPr>
          <a:lstStyle/>
          <a:p>
            <a:r>
              <a:rPr lang="en-GB" dirty="0"/>
              <a:t>Has </a:t>
            </a:r>
            <a:r>
              <a:rPr lang="en-GB" dirty="0" smtClean="0"/>
              <a:t>Milo </a:t>
            </a:r>
            <a:r>
              <a:rPr lang="en-GB" dirty="0"/>
              <a:t>drawn the correct line graph for </a:t>
            </a:r>
            <a:r>
              <a:rPr lang="en-GB" dirty="0" smtClean="0"/>
              <a:t>his </a:t>
            </a:r>
            <a:r>
              <a:rPr lang="en-GB" dirty="0"/>
              <a:t>sunflower</a:t>
            </a:r>
            <a:r>
              <a:rPr lang="en-GB" dirty="0" smtClean="0"/>
              <a:t>?</a:t>
            </a:r>
          </a:p>
        </p:txBody>
      </p:sp>
      <p:graphicFrame>
        <p:nvGraphicFramePr>
          <p:cNvPr id="10" name="Table 9">
            <a:extLst>
              <a:ext uri="{FF2B5EF4-FFF2-40B4-BE49-F238E27FC236}">
                <a16:creationId xmlns="" xmlns:a16="http://schemas.microsoft.com/office/drawing/2014/main" id="{A46F9A25-8389-4CCD-B1CE-E638FC3837DD}"/>
              </a:ext>
            </a:extLst>
          </p:cNvPr>
          <p:cNvGraphicFramePr>
            <a:graphicFrameLocks noGrp="1"/>
          </p:cNvGraphicFramePr>
          <p:nvPr>
            <p:extLst>
              <p:ext uri="{D42A27DB-BD31-4B8C-83A1-F6EECF244321}">
                <p14:modId xmlns:p14="http://schemas.microsoft.com/office/powerpoint/2010/main" val="1775060461"/>
              </p:ext>
            </p:extLst>
          </p:nvPr>
        </p:nvGraphicFramePr>
        <p:xfrm>
          <a:off x="756000" y="3785883"/>
          <a:ext cx="3816000" cy="1882407"/>
        </p:xfrm>
        <a:graphic>
          <a:graphicData uri="http://schemas.openxmlformats.org/drawingml/2006/table">
            <a:tbl>
              <a:tblPr>
                <a:tableStyleId>{5C22544A-7EE6-4342-B048-85BDC9FD1C3A}</a:tableStyleId>
              </a:tblPr>
              <a:tblGrid>
                <a:gridCol w="576000">
                  <a:extLst>
                    <a:ext uri="{9D8B030D-6E8A-4147-A177-3AD203B41FA5}">
                      <a16:colId xmlns="" xmlns:a16="http://schemas.microsoft.com/office/drawing/2014/main" val="1582340078"/>
                    </a:ext>
                  </a:extLst>
                </a:gridCol>
                <a:gridCol w="1080000">
                  <a:extLst>
                    <a:ext uri="{9D8B030D-6E8A-4147-A177-3AD203B41FA5}">
                      <a16:colId xmlns="" xmlns:a16="http://schemas.microsoft.com/office/drawing/2014/main" val="3984688079"/>
                    </a:ext>
                  </a:extLst>
                </a:gridCol>
                <a:gridCol w="1080000"/>
                <a:gridCol w="1080000"/>
              </a:tblGrid>
              <a:tr h="700659">
                <a:tc>
                  <a:txBody>
                    <a:bodyPr/>
                    <a:lstStyle/>
                    <a:p>
                      <a:pPr algn="ctr">
                        <a:lnSpc>
                          <a:spcPct val="107000"/>
                        </a:lnSpc>
                        <a:spcAft>
                          <a:spcPts val="0"/>
                        </a:spcAft>
                      </a:pPr>
                      <a:r>
                        <a:rPr lang="en-GB" sz="1400" dirty="0" smtClean="0">
                          <a:effectLst/>
                          <a:latin typeface="+mn-lt"/>
                        </a:rPr>
                        <a:t>Week</a:t>
                      </a:r>
                      <a:endParaRPr lang="en-GB"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400" dirty="0" smtClean="0">
                          <a:effectLst/>
                          <a:latin typeface="+mn-lt"/>
                        </a:rPr>
                        <a:t>Daisy’s</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1400" dirty="0" smtClean="0">
                          <a:effectLst/>
                          <a:latin typeface="+mn-lt"/>
                        </a:rPr>
                        <a:t>Sunflower -</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1400" dirty="0" smtClean="0">
                          <a:effectLst/>
                          <a:latin typeface="+mn-lt"/>
                        </a:rPr>
                        <a:t>Height </a:t>
                      </a:r>
                      <a:r>
                        <a:rPr lang="en-GB" sz="1400" dirty="0">
                          <a:effectLst/>
                          <a:latin typeface="+mn-lt"/>
                        </a:rPr>
                        <a:t>(cm</a:t>
                      </a:r>
                      <a:r>
                        <a:rPr lang="en-GB" sz="1400" dirty="0" smtClean="0">
                          <a:effectLst/>
                          <a:latin typeface="+mn-lt"/>
                        </a:rPr>
                        <a:t>)</a:t>
                      </a:r>
                      <a:endParaRPr lang="en-GB"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400" dirty="0" smtClean="0">
                          <a:effectLst/>
                          <a:latin typeface="+mn-lt"/>
                          <a:ea typeface="Calibri" panose="020F0502020204030204" pitchFamily="34" charset="0"/>
                          <a:cs typeface="Times New Roman" panose="02020603050405020304" pitchFamily="18" charset="0"/>
                        </a:rPr>
                        <a:t>Milo’s</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1400" dirty="0" smtClean="0">
                          <a:effectLst/>
                          <a:latin typeface="+mn-lt"/>
                          <a:ea typeface="Calibri" panose="020F0502020204030204" pitchFamily="34" charset="0"/>
                          <a:cs typeface="Times New Roman" panose="02020603050405020304" pitchFamily="18" charset="0"/>
                        </a:rPr>
                        <a:t>Sunflower -</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1400" dirty="0" smtClean="0">
                          <a:effectLst/>
                          <a:latin typeface="+mn-lt"/>
                          <a:ea typeface="Calibri" panose="020F0502020204030204" pitchFamily="34" charset="0"/>
                          <a:cs typeface="Times New Roman" panose="02020603050405020304" pitchFamily="18" charset="0"/>
                        </a:rPr>
                        <a:t>Height (cm)</a:t>
                      </a:r>
                      <a:endParaRPr lang="en-GB"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400" dirty="0" smtClean="0">
                          <a:effectLst/>
                          <a:latin typeface="+mn-lt"/>
                          <a:ea typeface="Calibri" panose="020F0502020204030204" pitchFamily="34" charset="0"/>
                          <a:cs typeface="Times New Roman" panose="02020603050405020304" pitchFamily="18" charset="0"/>
                        </a:rPr>
                        <a:t>Olivia’s Sunflower -</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1400" dirty="0" smtClean="0">
                          <a:effectLst/>
                          <a:latin typeface="+mn-lt"/>
                          <a:ea typeface="Calibri" panose="020F0502020204030204" pitchFamily="34" charset="0"/>
                          <a:cs typeface="Times New Roman" panose="02020603050405020304" pitchFamily="18" charset="0"/>
                        </a:rPr>
                        <a:t>Height</a:t>
                      </a:r>
                      <a:r>
                        <a:rPr lang="en-GB" sz="1400" baseline="0" dirty="0" smtClean="0">
                          <a:effectLst/>
                          <a:latin typeface="+mn-lt"/>
                          <a:ea typeface="Calibri" panose="020F0502020204030204" pitchFamily="34" charset="0"/>
                          <a:cs typeface="Times New Roman" panose="02020603050405020304" pitchFamily="18" charset="0"/>
                        </a:rPr>
                        <a:t> </a:t>
                      </a:r>
                      <a:r>
                        <a:rPr lang="en-GB" sz="1400" dirty="0" smtClean="0">
                          <a:effectLst/>
                          <a:latin typeface="+mn-lt"/>
                          <a:ea typeface="Calibri" panose="020F0502020204030204" pitchFamily="34" charset="0"/>
                          <a:cs typeface="Times New Roman" panose="02020603050405020304" pitchFamily="18" charset="0"/>
                        </a:rPr>
                        <a:t>(cm)</a:t>
                      </a:r>
                      <a:endParaRPr lang="en-GB"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C000"/>
                    </a:solidFill>
                  </a:tcPr>
                </a:tc>
                <a:extLst>
                  <a:ext uri="{0D108BD9-81ED-4DB2-BD59-A6C34878D82A}">
                    <a16:rowId xmlns="" xmlns:a16="http://schemas.microsoft.com/office/drawing/2014/main" val="3851787088"/>
                  </a:ext>
                </a:extLst>
              </a:tr>
              <a:tr h="295437">
                <a:tc>
                  <a:txBody>
                    <a:bodyPr/>
                    <a:lstStyle/>
                    <a:p>
                      <a:pPr algn="ctr">
                        <a:lnSpc>
                          <a:spcPct val="107000"/>
                        </a:lnSpc>
                        <a:spcAft>
                          <a:spcPts val="0"/>
                        </a:spcAft>
                      </a:pPr>
                      <a:r>
                        <a:rPr lang="en-GB" sz="1800" dirty="0">
                          <a:solidFill>
                            <a:schemeClr val="tx1"/>
                          </a:solidFill>
                          <a:effectLst/>
                          <a:latin typeface="+mn-lt"/>
                          <a:ea typeface="Calibri" panose="020F0502020204030204" pitchFamily="34" charset="0"/>
                          <a:cs typeface="Times New Roman" panose="02020603050405020304" pitchFamily="18" charset="0"/>
                        </a:rPr>
                        <a:t>1</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r>
                        <a:rPr lang="en-GB" sz="1800" dirty="0" smtClean="0"/>
                        <a:t>35</a:t>
                      </a:r>
                      <a:endParaRPr lang="en-GB" sz="1800" dirty="0"/>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800" dirty="0" smtClean="0">
                          <a:effectLst/>
                          <a:latin typeface="+mn-lt"/>
                          <a:ea typeface="Calibri" panose="020F0502020204030204" pitchFamily="34" charset="0"/>
                          <a:cs typeface="Times New Roman" panose="02020603050405020304" pitchFamily="18" charset="0"/>
                        </a:rPr>
                        <a:t>32</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800" dirty="0" smtClean="0">
                          <a:effectLst/>
                          <a:latin typeface="+mn-lt"/>
                          <a:ea typeface="Calibri" panose="020F0502020204030204" pitchFamily="34" charset="0"/>
                          <a:cs typeface="Times New Roman" panose="02020603050405020304" pitchFamily="18" charset="0"/>
                        </a:rPr>
                        <a:t>37</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673942597"/>
                  </a:ext>
                </a:extLst>
              </a:tr>
              <a:tr h="295437">
                <a:tc>
                  <a:txBody>
                    <a:bodyPr/>
                    <a:lstStyle/>
                    <a:p>
                      <a:pPr algn="ctr">
                        <a:lnSpc>
                          <a:spcPct val="107000"/>
                        </a:lnSpc>
                        <a:spcAft>
                          <a:spcPts val="0"/>
                        </a:spcAft>
                      </a:pPr>
                      <a:r>
                        <a:rPr lang="en-GB" sz="1800" dirty="0">
                          <a:solidFill>
                            <a:schemeClr val="tx1"/>
                          </a:solidFill>
                          <a:effectLst/>
                          <a:latin typeface="+mn-lt"/>
                          <a:ea typeface="Calibri" panose="020F0502020204030204" pitchFamily="34" charset="0"/>
                          <a:cs typeface="Times New Roman" panose="02020603050405020304" pitchFamily="18" charset="0"/>
                        </a:rPr>
                        <a:t>2</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r>
                        <a:rPr lang="en-GB" sz="1800" dirty="0" smtClean="0"/>
                        <a:t>40</a:t>
                      </a:r>
                      <a:endParaRPr lang="en-GB" sz="1800" dirty="0"/>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800" dirty="0" smtClean="0">
                          <a:effectLst/>
                          <a:latin typeface="+mn-lt"/>
                          <a:ea typeface="Calibri" panose="020F0502020204030204" pitchFamily="34" charset="0"/>
                          <a:cs typeface="Times New Roman" panose="02020603050405020304" pitchFamily="18" charset="0"/>
                        </a:rPr>
                        <a:t>37</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800" dirty="0" smtClean="0">
                          <a:effectLst/>
                          <a:latin typeface="+mn-lt"/>
                          <a:ea typeface="Calibri" panose="020F0502020204030204" pitchFamily="34" charset="0"/>
                          <a:cs typeface="Times New Roman" panose="02020603050405020304" pitchFamily="18" charset="0"/>
                        </a:rPr>
                        <a:t>43</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1852658671"/>
                  </a:ext>
                </a:extLst>
              </a:tr>
              <a:tr h="295437">
                <a:tc>
                  <a:txBody>
                    <a:bodyPr/>
                    <a:lstStyle/>
                    <a:p>
                      <a:pPr algn="ctr">
                        <a:lnSpc>
                          <a:spcPct val="107000"/>
                        </a:lnSpc>
                        <a:spcAft>
                          <a:spcPts val="0"/>
                        </a:spcAft>
                      </a:pPr>
                      <a:r>
                        <a:rPr lang="en-GB" sz="1800" dirty="0">
                          <a:solidFill>
                            <a:schemeClr val="tx1"/>
                          </a:solidFill>
                          <a:effectLst/>
                          <a:latin typeface="+mn-lt"/>
                          <a:ea typeface="Calibri" panose="020F0502020204030204" pitchFamily="34" charset="0"/>
                          <a:cs typeface="Times New Roman" panose="02020603050405020304" pitchFamily="18" charset="0"/>
                        </a:rPr>
                        <a:t>3</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r>
                        <a:rPr lang="en-GB" sz="1800" dirty="0" smtClean="0"/>
                        <a:t>47</a:t>
                      </a:r>
                      <a:endParaRPr lang="en-GB" sz="1800" dirty="0"/>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800" dirty="0" smtClean="0">
                          <a:effectLst/>
                          <a:latin typeface="+mn-lt"/>
                          <a:ea typeface="Calibri" panose="020F0502020204030204" pitchFamily="34" charset="0"/>
                          <a:cs typeface="Times New Roman" panose="02020603050405020304" pitchFamily="18" charset="0"/>
                        </a:rPr>
                        <a:t>45</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800" dirty="0" smtClean="0">
                          <a:effectLst/>
                          <a:latin typeface="+mn-lt"/>
                          <a:ea typeface="Calibri" panose="020F0502020204030204" pitchFamily="34" charset="0"/>
                          <a:cs typeface="Times New Roman" panose="02020603050405020304" pitchFamily="18" charset="0"/>
                        </a:rPr>
                        <a:t>48</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381447338"/>
                  </a:ext>
                </a:extLst>
              </a:tr>
              <a:tr h="295437">
                <a:tc>
                  <a:txBody>
                    <a:bodyPr/>
                    <a:lstStyle/>
                    <a:p>
                      <a:pPr algn="ctr">
                        <a:lnSpc>
                          <a:spcPct val="107000"/>
                        </a:lnSpc>
                        <a:spcAft>
                          <a:spcPts val="0"/>
                        </a:spcAft>
                      </a:pPr>
                      <a:r>
                        <a:rPr lang="en-GB" sz="1800" dirty="0">
                          <a:solidFill>
                            <a:schemeClr val="tx1"/>
                          </a:solidFill>
                          <a:effectLst/>
                          <a:latin typeface="+mn-lt"/>
                          <a:ea typeface="Calibri" panose="020F0502020204030204" pitchFamily="34" charset="0"/>
                          <a:cs typeface="Times New Roman" panose="02020603050405020304" pitchFamily="18" charset="0"/>
                        </a:rPr>
                        <a:t>4</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r>
                        <a:rPr lang="en-GB" sz="1800" dirty="0" smtClean="0"/>
                        <a:t>54</a:t>
                      </a:r>
                      <a:endParaRPr lang="en-GB" sz="1800" dirty="0"/>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800" dirty="0" smtClean="0">
                          <a:effectLst/>
                          <a:latin typeface="+mn-lt"/>
                          <a:ea typeface="Calibri" panose="020F0502020204030204" pitchFamily="34" charset="0"/>
                          <a:cs typeface="Times New Roman" panose="02020603050405020304" pitchFamily="18" charset="0"/>
                        </a:rPr>
                        <a:t>51</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800" dirty="0" smtClean="0">
                          <a:effectLst/>
                          <a:latin typeface="+mn-lt"/>
                          <a:ea typeface="Calibri" panose="020F0502020204030204" pitchFamily="34" charset="0"/>
                          <a:cs typeface="Times New Roman" panose="02020603050405020304" pitchFamily="18" charset="0"/>
                        </a:rPr>
                        <a:t>53</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3358641313"/>
                  </a:ext>
                </a:extLst>
              </a:tr>
            </a:tbl>
          </a:graphicData>
        </a:graphic>
      </p:graphicFrame>
      <p:graphicFrame>
        <p:nvGraphicFramePr>
          <p:cNvPr id="16" name="Chart 15">
            <a:extLst>
              <a:ext uri="{FF2B5EF4-FFF2-40B4-BE49-F238E27FC236}">
                <a16:creationId xmlns="" xmlns:a16="http://schemas.microsoft.com/office/drawing/2014/main" id="{565FF28A-C680-4B01-9E38-80E9C5329BE3}"/>
              </a:ext>
            </a:extLst>
          </p:cNvPr>
          <p:cNvGraphicFramePr>
            <a:graphicFrameLocks/>
          </p:cNvGraphicFramePr>
          <p:nvPr>
            <p:extLst>
              <p:ext uri="{D42A27DB-BD31-4B8C-83A1-F6EECF244321}">
                <p14:modId xmlns:p14="http://schemas.microsoft.com/office/powerpoint/2010/main" val="4164481991"/>
              </p:ext>
            </p:extLst>
          </p:nvPr>
        </p:nvGraphicFramePr>
        <p:xfrm>
          <a:off x="5183553" y="1094268"/>
          <a:ext cx="3461870" cy="5221951"/>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angle 16">
            <a:extLst>
              <a:ext uri="{FF2B5EF4-FFF2-40B4-BE49-F238E27FC236}">
                <a16:creationId xmlns="" xmlns:a16="http://schemas.microsoft.com/office/drawing/2014/main" id="{10488C49-5374-42B5-89EA-2311C1A55E0A}"/>
              </a:ext>
            </a:extLst>
          </p:cNvPr>
          <p:cNvSpPr/>
          <p:nvPr/>
        </p:nvSpPr>
        <p:spPr>
          <a:xfrm>
            <a:off x="8206664" y="1838786"/>
            <a:ext cx="313140" cy="461665"/>
          </a:xfrm>
          <a:prstGeom prst="rect">
            <a:avLst/>
          </a:prstGeom>
        </p:spPr>
        <p:txBody>
          <a:bodyPr wrap="square">
            <a:spAutoFit/>
          </a:bodyPr>
          <a:lstStyle/>
          <a:p>
            <a:r>
              <a:rPr lang="en-GB" sz="2400" dirty="0" smtClean="0">
                <a:solidFill>
                  <a:srgbClr val="229DAE"/>
                </a:solidFill>
              </a:rPr>
              <a:t>×</a:t>
            </a:r>
            <a:endParaRPr lang="en-GB" sz="2400" dirty="0">
              <a:solidFill>
                <a:srgbClr val="229DAE"/>
              </a:solidFill>
            </a:endParaRPr>
          </a:p>
        </p:txBody>
      </p:sp>
      <p:sp>
        <p:nvSpPr>
          <p:cNvPr id="19" name="Rectangle 18">
            <a:extLst>
              <a:ext uri="{FF2B5EF4-FFF2-40B4-BE49-F238E27FC236}">
                <a16:creationId xmlns="" xmlns:a16="http://schemas.microsoft.com/office/drawing/2014/main" id="{10488C49-5374-42B5-89EA-2311C1A55E0A}"/>
              </a:ext>
            </a:extLst>
          </p:cNvPr>
          <p:cNvSpPr/>
          <p:nvPr/>
        </p:nvSpPr>
        <p:spPr>
          <a:xfrm>
            <a:off x="7367704" y="2252962"/>
            <a:ext cx="313140" cy="461665"/>
          </a:xfrm>
          <a:prstGeom prst="rect">
            <a:avLst/>
          </a:prstGeom>
        </p:spPr>
        <p:txBody>
          <a:bodyPr wrap="square">
            <a:spAutoFit/>
          </a:bodyPr>
          <a:lstStyle/>
          <a:p>
            <a:r>
              <a:rPr lang="en-GB" sz="2400" dirty="0" smtClean="0">
                <a:solidFill>
                  <a:srgbClr val="229DAE"/>
                </a:solidFill>
              </a:rPr>
              <a:t>×</a:t>
            </a:r>
            <a:endParaRPr lang="en-GB" sz="2400" dirty="0">
              <a:solidFill>
                <a:srgbClr val="229DAE"/>
              </a:solidFill>
            </a:endParaRPr>
          </a:p>
        </p:txBody>
      </p:sp>
      <p:sp>
        <p:nvSpPr>
          <p:cNvPr id="20" name="Rectangle 19">
            <a:extLst>
              <a:ext uri="{FF2B5EF4-FFF2-40B4-BE49-F238E27FC236}">
                <a16:creationId xmlns="" xmlns:a16="http://schemas.microsoft.com/office/drawing/2014/main" id="{10488C49-5374-42B5-89EA-2311C1A55E0A}"/>
              </a:ext>
            </a:extLst>
          </p:cNvPr>
          <p:cNvSpPr/>
          <p:nvPr/>
        </p:nvSpPr>
        <p:spPr>
          <a:xfrm>
            <a:off x="6527042" y="2813659"/>
            <a:ext cx="313140" cy="461665"/>
          </a:xfrm>
          <a:prstGeom prst="rect">
            <a:avLst/>
          </a:prstGeom>
        </p:spPr>
        <p:txBody>
          <a:bodyPr wrap="square">
            <a:spAutoFit/>
          </a:bodyPr>
          <a:lstStyle/>
          <a:p>
            <a:r>
              <a:rPr lang="en-GB" sz="2400" dirty="0" smtClean="0">
                <a:solidFill>
                  <a:srgbClr val="229DAE"/>
                </a:solidFill>
              </a:rPr>
              <a:t>×</a:t>
            </a:r>
            <a:endParaRPr lang="en-GB" sz="2400" dirty="0">
              <a:solidFill>
                <a:srgbClr val="229DAE"/>
              </a:solidFill>
            </a:endParaRPr>
          </a:p>
        </p:txBody>
      </p:sp>
      <p:sp>
        <p:nvSpPr>
          <p:cNvPr id="21" name="Rectangle 20">
            <a:extLst>
              <a:ext uri="{FF2B5EF4-FFF2-40B4-BE49-F238E27FC236}">
                <a16:creationId xmlns="" xmlns:a16="http://schemas.microsoft.com/office/drawing/2014/main" id="{10488C49-5374-42B5-89EA-2311C1A55E0A}"/>
              </a:ext>
            </a:extLst>
          </p:cNvPr>
          <p:cNvSpPr/>
          <p:nvPr/>
        </p:nvSpPr>
        <p:spPr>
          <a:xfrm>
            <a:off x="5678290" y="3163075"/>
            <a:ext cx="313140" cy="461665"/>
          </a:xfrm>
          <a:prstGeom prst="rect">
            <a:avLst/>
          </a:prstGeom>
        </p:spPr>
        <p:txBody>
          <a:bodyPr wrap="square">
            <a:spAutoFit/>
          </a:bodyPr>
          <a:lstStyle/>
          <a:p>
            <a:r>
              <a:rPr lang="en-GB" sz="2400" dirty="0" smtClean="0">
                <a:solidFill>
                  <a:srgbClr val="229DAE"/>
                </a:solidFill>
              </a:rPr>
              <a:t>×</a:t>
            </a:r>
            <a:endParaRPr lang="en-GB" sz="2400" dirty="0">
              <a:solidFill>
                <a:srgbClr val="229DAE"/>
              </a:solidFill>
            </a:endParaRPr>
          </a:p>
        </p:txBody>
      </p:sp>
      <p:sp>
        <p:nvSpPr>
          <p:cNvPr id="22" name="Rectangle 21"/>
          <p:cNvSpPr/>
          <p:nvPr/>
        </p:nvSpPr>
        <p:spPr>
          <a:xfrm>
            <a:off x="655320" y="2071416"/>
            <a:ext cx="3825240" cy="369332"/>
          </a:xfrm>
          <a:prstGeom prst="rect">
            <a:avLst/>
          </a:prstGeom>
        </p:spPr>
        <p:txBody>
          <a:bodyPr wrap="square">
            <a:spAutoFit/>
          </a:bodyPr>
          <a:lstStyle/>
          <a:p>
            <a:r>
              <a:rPr lang="en-GB" dirty="0" smtClean="0">
                <a:solidFill>
                  <a:srgbClr val="00B050"/>
                </a:solidFill>
              </a:rPr>
              <a:t>Yes.</a:t>
            </a:r>
            <a:endParaRPr lang="en-GB" dirty="0">
              <a:solidFill>
                <a:srgbClr val="00B050"/>
              </a:solidFill>
            </a:endParaRPr>
          </a:p>
        </p:txBody>
      </p:sp>
      <p:sp>
        <p:nvSpPr>
          <p:cNvPr id="5" name="Freeform 4"/>
          <p:cNvSpPr/>
          <p:nvPr/>
        </p:nvSpPr>
        <p:spPr>
          <a:xfrm>
            <a:off x="5867400" y="2071687"/>
            <a:ext cx="2521743" cy="1328737"/>
          </a:xfrm>
          <a:custGeom>
            <a:avLst/>
            <a:gdLst>
              <a:gd name="connsiteX0" fmla="*/ 0 w 2533650"/>
              <a:gd name="connsiteY0" fmla="*/ 1314450 h 1314450"/>
              <a:gd name="connsiteX1" fmla="*/ 850900 w 2533650"/>
              <a:gd name="connsiteY1" fmla="*/ 971550 h 1314450"/>
              <a:gd name="connsiteX2" fmla="*/ 1720850 w 2533650"/>
              <a:gd name="connsiteY2" fmla="*/ 412750 h 1314450"/>
              <a:gd name="connsiteX3" fmla="*/ 2533650 w 2533650"/>
              <a:gd name="connsiteY3" fmla="*/ 0 h 1314450"/>
              <a:gd name="connsiteX0" fmla="*/ 0 w 2533650"/>
              <a:gd name="connsiteY0" fmla="*/ 1314450 h 1314450"/>
              <a:gd name="connsiteX1" fmla="*/ 850900 w 2533650"/>
              <a:gd name="connsiteY1" fmla="*/ 971550 h 1314450"/>
              <a:gd name="connsiteX2" fmla="*/ 1720850 w 2533650"/>
              <a:gd name="connsiteY2" fmla="*/ 412750 h 1314450"/>
              <a:gd name="connsiteX3" fmla="*/ 2533650 w 2533650"/>
              <a:gd name="connsiteY3" fmla="*/ 0 h 1314450"/>
              <a:gd name="connsiteX0" fmla="*/ 0 w 2533650"/>
              <a:gd name="connsiteY0" fmla="*/ 1314450 h 1314450"/>
              <a:gd name="connsiteX1" fmla="*/ 850900 w 2533650"/>
              <a:gd name="connsiteY1" fmla="*/ 971550 h 1314450"/>
              <a:gd name="connsiteX2" fmla="*/ 1704181 w 2533650"/>
              <a:gd name="connsiteY2" fmla="*/ 412750 h 1314450"/>
              <a:gd name="connsiteX3" fmla="*/ 2533650 w 2533650"/>
              <a:gd name="connsiteY3" fmla="*/ 0 h 1314450"/>
              <a:gd name="connsiteX0" fmla="*/ 0 w 2533650"/>
              <a:gd name="connsiteY0" fmla="*/ 1314450 h 1314450"/>
              <a:gd name="connsiteX1" fmla="*/ 872331 w 2533650"/>
              <a:gd name="connsiteY1" fmla="*/ 971550 h 1314450"/>
              <a:gd name="connsiteX2" fmla="*/ 1704181 w 2533650"/>
              <a:gd name="connsiteY2" fmla="*/ 412750 h 1314450"/>
              <a:gd name="connsiteX3" fmla="*/ 2533650 w 2533650"/>
              <a:gd name="connsiteY3" fmla="*/ 0 h 1314450"/>
              <a:gd name="connsiteX0" fmla="*/ 0 w 2533650"/>
              <a:gd name="connsiteY0" fmla="*/ 1314450 h 1314450"/>
              <a:gd name="connsiteX1" fmla="*/ 867569 w 2533650"/>
              <a:gd name="connsiteY1" fmla="*/ 971550 h 1314450"/>
              <a:gd name="connsiteX2" fmla="*/ 1704181 w 2533650"/>
              <a:gd name="connsiteY2" fmla="*/ 412750 h 1314450"/>
              <a:gd name="connsiteX3" fmla="*/ 2533650 w 2533650"/>
              <a:gd name="connsiteY3" fmla="*/ 0 h 1314450"/>
              <a:gd name="connsiteX0" fmla="*/ 0 w 2507456"/>
              <a:gd name="connsiteY0" fmla="*/ 1319212 h 1319212"/>
              <a:gd name="connsiteX1" fmla="*/ 841375 w 2507456"/>
              <a:gd name="connsiteY1" fmla="*/ 971550 h 1319212"/>
              <a:gd name="connsiteX2" fmla="*/ 1677987 w 2507456"/>
              <a:gd name="connsiteY2" fmla="*/ 412750 h 1319212"/>
              <a:gd name="connsiteX3" fmla="*/ 2507456 w 2507456"/>
              <a:gd name="connsiteY3" fmla="*/ 0 h 1319212"/>
              <a:gd name="connsiteX0" fmla="*/ 0 w 2509837"/>
              <a:gd name="connsiteY0" fmla="*/ 1321593 h 1321593"/>
              <a:gd name="connsiteX1" fmla="*/ 843756 w 2509837"/>
              <a:gd name="connsiteY1" fmla="*/ 971550 h 1321593"/>
              <a:gd name="connsiteX2" fmla="*/ 1680368 w 2509837"/>
              <a:gd name="connsiteY2" fmla="*/ 412750 h 1321593"/>
              <a:gd name="connsiteX3" fmla="*/ 2509837 w 2509837"/>
              <a:gd name="connsiteY3" fmla="*/ 0 h 1321593"/>
              <a:gd name="connsiteX0" fmla="*/ 0 w 2521743"/>
              <a:gd name="connsiteY0" fmla="*/ 1328737 h 1328737"/>
              <a:gd name="connsiteX1" fmla="*/ 843756 w 2521743"/>
              <a:gd name="connsiteY1" fmla="*/ 978694 h 1328737"/>
              <a:gd name="connsiteX2" fmla="*/ 1680368 w 2521743"/>
              <a:gd name="connsiteY2" fmla="*/ 419894 h 1328737"/>
              <a:gd name="connsiteX3" fmla="*/ 2521743 w 2521743"/>
              <a:gd name="connsiteY3" fmla="*/ 0 h 1328737"/>
            </a:gdLst>
            <a:ahLst/>
            <a:cxnLst>
              <a:cxn ang="0">
                <a:pos x="connsiteX0" y="connsiteY0"/>
              </a:cxn>
              <a:cxn ang="0">
                <a:pos x="connsiteX1" y="connsiteY1"/>
              </a:cxn>
              <a:cxn ang="0">
                <a:pos x="connsiteX2" y="connsiteY2"/>
              </a:cxn>
              <a:cxn ang="0">
                <a:pos x="connsiteX3" y="connsiteY3"/>
              </a:cxn>
            </a:cxnLst>
            <a:rect l="l" t="t" r="r" b="b"/>
            <a:pathLst>
              <a:path w="2521743" h="1328737">
                <a:moveTo>
                  <a:pt x="0" y="1328737"/>
                </a:moveTo>
                <a:lnTo>
                  <a:pt x="843756" y="978694"/>
                </a:lnTo>
                <a:lnTo>
                  <a:pt x="1680368" y="419894"/>
                </a:lnTo>
                <a:lnTo>
                  <a:pt x="2521743" y="0"/>
                </a:lnTo>
              </a:path>
            </a:pathLst>
          </a:custGeom>
          <a:noFill/>
          <a:ln w="19050">
            <a:solidFill>
              <a:srgbClr val="229DA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9709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3209139"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5" name="Rectangle 74"/>
          <p:cNvSpPr/>
          <p:nvPr/>
        </p:nvSpPr>
        <p:spPr>
          <a:xfrm>
            <a:off x="2506147" y="702863"/>
            <a:ext cx="1141417" cy="355276"/>
          </a:xfrm>
          <a:prstGeom prst="rect">
            <a:avLst/>
          </a:prstGeom>
          <a:solidFill>
            <a:srgbClr val="00529C"/>
          </a:solidFill>
        </p:spPr>
        <p:txBody>
          <a:bodyPr wrap="square" lIns="180000" tIns="36000" rIns="180000" bIns="72000" anchor="ctr">
            <a:spAutoFit/>
          </a:bodyPr>
          <a:lstStyle/>
          <a:p>
            <a:pPr algn="ctr"/>
            <a:r>
              <a:rPr lang="en-GB" altLang="en-US" sz="1600" b="1" dirty="0" smtClean="0">
                <a:solidFill>
                  <a:schemeClr val="bg1"/>
                </a:solidFill>
              </a:rPr>
              <a:t>Deepest</a:t>
            </a:r>
            <a:endParaRPr lang="en-GB" sz="1600" b="1" dirty="0">
              <a:solidFill>
                <a:schemeClr val="bg1"/>
              </a:solidFill>
            </a:endParaRPr>
          </a:p>
        </p:txBody>
      </p:sp>
      <p:sp>
        <p:nvSpPr>
          <p:cNvPr id="8" name="Rectangle 7"/>
          <p:cNvSpPr/>
          <p:nvPr/>
        </p:nvSpPr>
        <p:spPr>
          <a:xfrm>
            <a:off x="445574" y="702863"/>
            <a:ext cx="2049798" cy="355276"/>
          </a:xfrm>
          <a:prstGeom prst="rect">
            <a:avLst/>
          </a:prstGeom>
          <a:solidFill>
            <a:srgbClr val="072F54"/>
          </a:solidFill>
        </p:spPr>
        <p:txBody>
          <a:bodyPr wrap="square" lIns="180000" tIns="36000" rIns="180000" bIns="72000" anchor="ctr">
            <a:spAutoFit/>
          </a:bodyPr>
          <a:lstStyle/>
          <a:p>
            <a:r>
              <a:rPr lang="en-GB" altLang="en-US" sz="1600" b="1" dirty="0" smtClean="0">
                <a:solidFill>
                  <a:schemeClr val="bg1"/>
                </a:solidFill>
              </a:rPr>
              <a:t>Draw Line Graphs</a:t>
            </a:r>
            <a:endParaRPr lang="en-GB" sz="1600" b="1" dirty="0">
              <a:solidFill>
                <a:schemeClr val="bg1"/>
              </a:solidFill>
            </a:endParaRPr>
          </a:p>
        </p:txBody>
      </p:sp>
      <p:cxnSp>
        <p:nvCxnSpPr>
          <p:cNvPr id="9" name="Straight Connector 8"/>
          <p:cNvCxnSpPr/>
          <p:nvPr/>
        </p:nvCxnSpPr>
        <p:spPr>
          <a:xfrm>
            <a:off x="2495372" y="679231"/>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655320" y="1302157"/>
            <a:ext cx="3825240" cy="646331"/>
          </a:xfrm>
          <a:prstGeom prst="rect">
            <a:avLst/>
          </a:prstGeom>
        </p:spPr>
        <p:txBody>
          <a:bodyPr wrap="square">
            <a:spAutoFit/>
          </a:bodyPr>
          <a:lstStyle/>
          <a:p>
            <a:r>
              <a:rPr lang="en-GB" dirty="0"/>
              <a:t>How could Olivia improve the line graph for her sunflower?</a:t>
            </a:r>
            <a:endParaRPr lang="en-GB" dirty="0" smtClean="0"/>
          </a:p>
        </p:txBody>
      </p:sp>
      <p:graphicFrame>
        <p:nvGraphicFramePr>
          <p:cNvPr id="10" name="Table 9">
            <a:extLst>
              <a:ext uri="{FF2B5EF4-FFF2-40B4-BE49-F238E27FC236}">
                <a16:creationId xmlns="" xmlns:a16="http://schemas.microsoft.com/office/drawing/2014/main" id="{A46F9A25-8389-4CCD-B1CE-E638FC3837DD}"/>
              </a:ext>
            </a:extLst>
          </p:cNvPr>
          <p:cNvGraphicFramePr>
            <a:graphicFrameLocks noGrp="1"/>
          </p:cNvGraphicFramePr>
          <p:nvPr>
            <p:extLst>
              <p:ext uri="{D42A27DB-BD31-4B8C-83A1-F6EECF244321}">
                <p14:modId xmlns:p14="http://schemas.microsoft.com/office/powerpoint/2010/main" val="1089618547"/>
              </p:ext>
            </p:extLst>
          </p:nvPr>
        </p:nvGraphicFramePr>
        <p:xfrm>
          <a:off x="756000" y="3794429"/>
          <a:ext cx="3816000" cy="1866596"/>
        </p:xfrm>
        <a:graphic>
          <a:graphicData uri="http://schemas.openxmlformats.org/drawingml/2006/table">
            <a:tbl>
              <a:tblPr>
                <a:tableStyleId>{5C22544A-7EE6-4342-B048-85BDC9FD1C3A}</a:tableStyleId>
              </a:tblPr>
              <a:tblGrid>
                <a:gridCol w="576000">
                  <a:extLst>
                    <a:ext uri="{9D8B030D-6E8A-4147-A177-3AD203B41FA5}">
                      <a16:colId xmlns="" xmlns:a16="http://schemas.microsoft.com/office/drawing/2014/main" val="1582340078"/>
                    </a:ext>
                  </a:extLst>
                </a:gridCol>
                <a:gridCol w="1080000">
                  <a:extLst>
                    <a:ext uri="{9D8B030D-6E8A-4147-A177-3AD203B41FA5}">
                      <a16:colId xmlns="" xmlns:a16="http://schemas.microsoft.com/office/drawing/2014/main" val="3984688079"/>
                    </a:ext>
                  </a:extLst>
                </a:gridCol>
                <a:gridCol w="1080000"/>
                <a:gridCol w="1080000"/>
              </a:tblGrid>
              <a:tr h="295437">
                <a:tc>
                  <a:txBody>
                    <a:bodyPr/>
                    <a:lstStyle/>
                    <a:p>
                      <a:pPr algn="ctr">
                        <a:lnSpc>
                          <a:spcPct val="107000"/>
                        </a:lnSpc>
                        <a:spcAft>
                          <a:spcPts val="0"/>
                        </a:spcAft>
                      </a:pPr>
                      <a:r>
                        <a:rPr lang="en-GB" sz="1400" dirty="0" smtClean="0">
                          <a:effectLst/>
                          <a:latin typeface="+mn-lt"/>
                        </a:rPr>
                        <a:t>Week</a:t>
                      </a:r>
                      <a:endParaRPr lang="en-GB"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400" dirty="0" smtClean="0">
                          <a:effectLst/>
                          <a:latin typeface="+mn-lt"/>
                        </a:rPr>
                        <a:t>Daisy’s</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1400" dirty="0" smtClean="0">
                          <a:effectLst/>
                          <a:latin typeface="+mn-lt"/>
                        </a:rPr>
                        <a:t>Sunflower -</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1400" dirty="0" smtClean="0">
                          <a:effectLst/>
                          <a:latin typeface="+mn-lt"/>
                        </a:rPr>
                        <a:t>Height </a:t>
                      </a:r>
                      <a:r>
                        <a:rPr lang="en-GB" sz="1400" dirty="0">
                          <a:effectLst/>
                          <a:latin typeface="+mn-lt"/>
                        </a:rPr>
                        <a:t>(cm</a:t>
                      </a:r>
                      <a:r>
                        <a:rPr lang="en-GB" sz="1400" dirty="0" smtClean="0">
                          <a:effectLst/>
                          <a:latin typeface="+mn-lt"/>
                        </a:rPr>
                        <a:t>)</a:t>
                      </a:r>
                      <a:endParaRPr lang="en-GB"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400" dirty="0" smtClean="0">
                          <a:effectLst/>
                          <a:latin typeface="+mn-lt"/>
                          <a:ea typeface="Calibri" panose="020F0502020204030204" pitchFamily="34" charset="0"/>
                          <a:cs typeface="Times New Roman" panose="02020603050405020304" pitchFamily="18" charset="0"/>
                        </a:rPr>
                        <a:t>Milo’s</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1400" dirty="0" smtClean="0">
                          <a:effectLst/>
                          <a:latin typeface="+mn-lt"/>
                          <a:ea typeface="Calibri" panose="020F0502020204030204" pitchFamily="34" charset="0"/>
                          <a:cs typeface="Times New Roman" panose="02020603050405020304" pitchFamily="18" charset="0"/>
                        </a:rPr>
                        <a:t>Sunflower -</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1400" dirty="0" smtClean="0">
                          <a:effectLst/>
                          <a:latin typeface="+mn-lt"/>
                          <a:ea typeface="Calibri" panose="020F0502020204030204" pitchFamily="34" charset="0"/>
                          <a:cs typeface="Times New Roman" panose="02020603050405020304" pitchFamily="18" charset="0"/>
                        </a:rPr>
                        <a:t>Height (cm)</a:t>
                      </a:r>
                      <a:endParaRPr lang="en-GB"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400" dirty="0" smtClean="0">
                          <a:effectLst/>
                          <a:latin typeface="+mn-lt"/>
                          <a:ea typeface="Calibri" panose="020F0502020204030204" pitchFamily="34" charset="0"/>
                          <a:cs typeface="Times New Roman" panose="02020603050405020304" pitchFamily="18" charset="0"/>
                        </a:rPr>
                        <a:t>Olivia’s Sunflower -</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1400" dirty="0" smtClean="0">
                          <a:effectLst/>
                          <a:latin typeface="+mn-lt"/>
                          <a:ea typeface="Calibri" panose="020F0502020204030204" pitchFamily="34" charset="0"/>
                          <a:cs typeface="Times New Roman" panose="02020603050405020304" pitchFamily="18" charset="0"/>
                        </a:rPr>
                        <a:t>Height</a:t>
                      </a:r>
                      <a:r>
                        <a:rPr lang="en-GB" sz="1400" baseline="0" dirty="0" smtClean="0">
                          <a:effectLst/>
                          <a:latin typeface="+mn-lt"/>
                          <a:ea typeface="Calibri" panose="020F0502020204030204" pitchFamily="34" charset="0"/>
                          <a:cs typeface="Times New Roman" panose="02020603050405020304" pitchFamily="18" charset="0"/>
                        </a:rPr>
                        <a:t> </a:t>
                      </a:r>
                      <a:r>
                        <a:rPr lang="en-GB" sz="1400" dirty="0" smtClean="0">
                          <a:effectLst/>
                          <a:latin typeface="+mn-lt"/>
                          <a:ea typeface="Calibri" panose="020F0502020204030204" pitchFamily="34" charset="0"/>
                          <a:cs typeface="Times New Roman" panose="02020603050405020304" pitchFamily="18" charset="0"/>
                        </a:rPr>
                        <a:t>(cm)</a:t>
                      </a:r>
                      <a:endParaRPr lang="en-GB"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C000"/>
                    </a:solidFill>
                  </a:tcPr>
                </a:tc>
                <a:extLst>
                  <a:ext uri="{0D108BD9-81ED-4DB2-BD59-A6C34878D82A}">
                    <a16:rowId xmlns="" xmlns:a16="http://schemas.microsoft.com/office/drawing/2014/main" val="3851787088"/>
                  </a:ext>
                </a:extLst>
              </a:tr>
              <a:tr h="295437">
                <a:tc>
                  <a:txBody>
                    <a:bodyPr/>
                    <a:lstStyle/>
                    <a:p>
                      <a:pPr algn="ctr">
                        <a:lnSpc>
                          <a:spcPct val="107000"/>
                        </a:lnSpc>
                        <a:spcAft>
                          <a:spcPts val="0"/>
                        </a:spcAft>
                      </a:pPr>
                      <a:r>
                        <a:rPr lang="en-GB" sz="1800" dirty="0">
                          <a:solidFill>
                            <a:schemeClr val="tx1"/>
                          </a:solidFill>
                          <a:effectLst/>
                          <a:latin typeface="+mn-lt"/>
                          <a:ea typeface="Calibri" panose="020F0502020204030204" pitchFamily="34" charset="0"/>
                          <a:cs typeface="Times New Roman" panose="02020603050405020304" pitchFamily="18" charset="0"/>
                        </a:rPr>
                        <a:t>1</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r>
                        <a:rPr lang="en-GB" sz="1800" dirty="0" smtClean="0"/>
                        <a:t>35</a:t>
                      </a:r>
                      <a:endParaRPr lang="en-GB" sz="1800" dirty="0"/>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800" dirty="0" smtClean="0">
                          <a:effectLst/>
                          <a:latin typeface="+mn-lt"/>
                          <a:ea typeface="Calibri" panose="020F0502020204030204" pitchFamily="34" charset="0"/>
                          <a:cs typeface="Times New Roman" panose="02020603050405020304" pitchFamily="18" charset="0"/>
                        </a:rPr>
                        <a:t>32</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800" dirty="0" smtClean="0">
                          <a:effectLst/>
                          <a:latin typeface="+mn-lt"/>
                          <a:ea typeface="Calibri" panose="020F0502020204030204" pitchFamily="34" charset="0"/>
                          <a:cs typeface="Times New Roman" panose="02020603050405020304" pitchFamily="18" charset="0"/>
                        </a:rPr>
                        <a:t>37</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673942597"/>
                  </a:ext>
                </a:extLst>
              </a:tr>
              <a:tr h="295437">
                <a:tc>
                  <a:txBody>
                    <a:bodyPr/>
                    <a:lstStyle/>
                    <a:p>
                      <a:pPr algn="ctr">
                        <a:lnSpc>
                          <a:spcPct val="107000"/>
                        </a:lnSpc>
                        <a:spcAft>
                          <a:spcPts val="0"/>
                        </a:spcAft>
                      </a:pPr>
                      <a:r>
                        <a:rPr lang="en-GB" sz="1800" dirty="0">
                          <a:solidFill>
                            <a:schemeClr val="tx1"/>
                          </a:solidFill>
                          <a:effectLst/>
                          <a:latin typeface="+mn-lt"/>
                          <a:ea typeface="Calibri" panose="020F0502020204030204" pitchFamily="34" charset="0"/>
                          <a:cs typeface="Times New Roman" panose="02020603050405020304" pitchFamily="18" charset="0"/>
                        </a:rPr>
                        <a:t>2</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r>
                        <a:rPr lang="en-GB" sz="1800" dirty="0" smtClean="0"/>
                        <a:t>40</a:t>
                      </a:r>
                      <a:endParaRPr lang="en-GB" sz="1800" dirty="0"/>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800" dirty="0" smtClean="0">
                          <a:effectLst/>
                          <a:latin typeface="+mn-lt"/>
                          <a:ea typeface="Calibri" panose="020F0502020204030204" pitchFamily="34" charset="0"/>
                          <a:cs typeface="Times New Roman" panose="02020603050405020304" pitchFamily="18" charset="0"/>
                        </a:rPr>
                        <a:t>37</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800" dirty="0" smtClean="0">
                          <a:effectLst/>
                          <a:latin typeface="+mn-lt"/>
                          <a:ea typeface="Calibri" panose="020F0502020204030204" pitchFamily="34" charset="0"/>
                          <a:cs typeface="Times New Roman" panose="02020603050405020304" pitchFamily="18" charset="0"/>
                        </a:rPr>
                        <a:t>43</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1852658671"/>
                  </a:ext>
                </a:extLst>
              </a:tr>
              <a:tr h="295437">
                <a:tc>
                  <a:txBody>
                    <a:bodyPr/>
                    <a:lstStyle/>
                    <a:p>
                      <a:pPr algn="ctr">
                        <a:lnSpc>
                          <a:spcPct val="107000"/>
                        </a:lnSpc>
                        <a:spcAft>
                          <a:spcPts val="0"/>
                        </a:spcAft>
                      </a:pPr>
                      <a:r>
                        <a:rPr lang="en-GB" sz="1800" dirty="0">
                          <a:solidFill>
                            <a:schemeClr val="tx1"/>
                          </a:solidFill>
                          <a:effectLst/>
                          <a:latin typeface="+mn-lt"/>
                          <a:ea typeface="Calibri" panose="020F0502020204030204" pitchFamily="34" charset="0"/>
                          <a:cs typeface="Times New Roman" panose="02020603050405020304" pitchFamily="18" charset="0"/>
                        </a:rPr>
                        <a:t>3</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r>
                        <a:rPr lang="en-GB" sz="1800" dirty="0" smtClean="0"/>
                        <a:t>47</a:t>
                      </a:r>
                      <a:endParaRPr lang="en-GB" sz="1800" dirty="0"/>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800" dirty="0" smtClean="0">
                          <a:effectLst/>
                          <a:latin typeface="+mn-lt"/>
                          <a:ea typeface="Calibri" panose="020F0502020204030204" pitchFamily="34" charset="0"/>
                          <a:cs typeface="Times New Roman" panose="02020603050405020304" pitchFamily="18" charset="0"/>
                        </a:rPr>
                        <a:t>45</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800" dirty="0" smtClean="0">
                          <a:effectLst/>
                          <a:latin typeface="+mn-lt"/>
                          <a:ea typeface="Calibri" panose="020F0502020204030204" pitchFamily="34" charset="0"/>
                          <a:cs typeface="Times New Roman" panose="02020603050405020304" pitchFamily="18" charset="0"/>
                        </a:rPr>
                        <a:t>48</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381447338"/>
                  </a:ext>
                </a:extLst>
              </a:tr>
              <a:tr h="295437">
                <a:tc>
                  <a:txBody>
                    <a:bodyPr/>
                    <a:lstStyle/>
                    <a:p>
                      <a:pPr algn="ctr">
                        <a:lnSpc>
                          <a:spcPct val="107000"/>
                        </a:lnSpc>
                        <a:spcAft>
                          <a:spcPts val="0"/>
                        </a:spcAft>
                      </a:pPr>
                      <a:r>
                        <a:rPr lang="en-GB" sz="1800" dirty="0">
                          <a:solidFill>
                            <a:schemeClr val="tx1"/>
                          </a:solidFill>
                          <a:effectLst/>
                          <a:latin typeface="+mn-lt"/>
                          <a:ea typeface="Calibri" panose="020F0502020204030204" pitchFamily="34" charset="0"/>
                          <a:cs typeface="Times New Roman" panose="02020603050405020304" pitchFamily="18" charset="0"/>
                        </a:rPr>
                        <a:t>4</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r>
                        <a:rPr lang="en-GB" sz="1800" dirty="0" smtClean="0"/>
                        <a:t>54</a:t>
                      </a:r>
                      <a:endParaRPr lang="en-GB" sz="1800" dirty="0"/>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800" dirty="0" smtClean="0">
                          <a:effectLst/>
                          <a:latin typeface="+mn-lt"/>
                          <a:ea typeface="Calibri" panose="020F0502020204030204" pitchFamily="34" charset="0"/>
                          <a:cs typeface="Times New Roman" panose="02020603050405020304" pitchFamily="18" charset="0"/>
                        </a:rPr>
                        <a:t>51</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800" dirty="0" smtClean="0">
                          <a:effectLst/>
                          <a:latin typeface="+mn-lt"/>
                          <a:ea typeface="Calibri" panose="020F0502020204030204" pitchFamily="34" charset="0"/>
                          <a:cs typeface="Times New Roman" panose="02020603050405020304" pitchFamily="18" charset="0"/>
                        </a:rPr>
                        <a:t>53</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3358641313"/>
                  </a:ext>
                </a:extLst>
              </a:tr>
            </a:tbl>
          </a:graphicData>
        </a:graphic>
      </p:graphicFrame>
      <p:graphicFrame>
        <p:nvGraphicFramePr>
          <p:cNvPr id="16" name="Chart 15">
            <a:extLst>
              <a:ext uri="{FF2B5EF4-FFF2-40B4-BE49-F238E27FC236}">
                <a16:creationId xmlns="" xmlns:a16="http://schemas.microsoft.com/office/drawing/2014/main" id="{565FF28A-C680-4B01-9E38-80E9C5329BE3}"/>
              </a:ext>
            </a:extLst>
          </p:cNvPr>
          <p:cNvGraphicFramePr>
            <a:graphicFrameLocks/>
          </p:cNvGraphicFramePr>
          <p:nvPr>
            <p:extLst>
              <p:ext uri="{D42A27DB-BD31-4B8C-83A1-F6EECF244321}">
                <p14:modId xmlns:p14="http://schemas.microsoft.com/office/powerpoint/2010/main" val="34884332"/>
              </p:ext>
            </p:extLst>
          </p:nvPr>
        </p:nvGraphicFramePr>
        <p:xfrm>
          <a:off x="5183553" y="1094268"/>
          <a:ext cx="3461870" cy="5221951"/>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angle 16">
            <a:extLst>
              <a:ext uri="{FF2B5EF4-FFF2-40B4-BE49-F238E27FC236}">
                <a16:creationId xmlns="" xmlns:a16="http://schemas.microsoft.com/office/drawing/2014/main" id="{10488C49-5374-42B5-89EA-2311C1A55E0A}"/>
              </a:ext>
            </a:extLst>
          </p:cNvPr>
          <p:cNvSpPr/>
          <p:nvPr/>
        </p:nvSpPr>
        <p:spPr>
          <a:xfrm>
            <a:off x="8206664" y="1694006"/>
            <a:ext cx="313140" cy="461665"/>
          </a:xfrm>
          <a:prstGeom prst="rect">
            <a:avLst/>
          </a:prstGeom>
        </p:spPr>
        <p:txBody>
          <a:bodyPr wrap="square">
            <a:spAutoFit/>
          </a:bodyPr>
          <a:lstStyle/>
          <a:p>
            <a:r>
              <a:rPr lang="en-GB" sz="2400" dirty="0" smtClean="0">
                <a:solidFill>
                  <a:srgbClr val="FF6600"/>
                </a:solidFill>
              </a:rPr>
              <a:t>×</a:t>
            </a:r>
            <a:endParaRPr lang="en-GB" sz="2400" dirty="0">
              <a:solidFill>
                <a:srgbClr val="FF6600"/>
              </a:solidFill>
            </a:endParaRPr>
          </a:p>
        </p:txBody>
      </p:sp>
      <p:sp>
        <p:nvSpPr>
          <p:cNvPr id="19" name="Rectangle 18">
            <a:extLst>
              <a:ext uri="{FF2B5EF4-FFF2-40B4-BE49-F238E27FC236}">
                <a16:creationId xmlns="" xmlns:a16="http://schemas.microsoft.com/office/drawing/2014/main" id="{10488C49-5374-42B5-89EA-2311C1A55E0A}"/>
              </a:ext>
            </a:extLst>
          </p:cNvPr>
          <p:cNvSpPr/>
          <p:nvPr/>
        </p:nvSpPr>
        <p:spPr>
          <a:xfrm>
            <a:off x="7367704" y="2054842"/>
            <a:ext cx="313140" cy="461665"/>
          </a:xfrm>
          <a:prstGeom prst="rect">
            <a:avLst/>
          </a:prstGeom>
        </p:spPr>
        <p:txBody>
          <a:bodyPr wrap="square">
            <a:spAutoFit/>
          </a:bodyPr>
          <a:lstStyle/>
          <a:p>
            <a:r>
              <a:rPr lang="en-GB" sz="2400" dirty="0" smtClean="0">
                <a:solidFill>
                  <a:srgbClr val="FF6600"/>
                </a:solidFill>
              </a:rPr>
              <a:t>×</a:t>
            </a:r>
            <a:endParaRPr lang="en-GB" sz="2400" dirty="0">
              <a:solidFill>
                <a:srgbClr val="FF6600"/>
              </a:solidFill>
            </a:endParaRPr>
          </a:p>
        </p:txBody>
      </p:sp>
      <p:sp>
        <p:nvSpPr>
          <p:cNvPr id="20" name="Rectangle 19">
            <a:extLst>
              <a:ext uri="{FF2B5EF4-FFF2-40B4-BE49-F238E27FC236}">
                <a16:creationId xmlns="" xmlns:a16="http://schemas.microsoft.com/office/drawing/2014/main" id="{10488C49-5374-42B5-89EA-2311C1A55E0A}"/>
              </a:ext>
            </a:extLst>
          </p:cNvPr>
          <p:cNvSpPr/>
          <p:nvPr/>
        </p:nvSpPr>
        <p:spPr>
          <a:xfrm>
            <a:off x="6527042" y="2409799"/>
            <a:ext cx="313140" cy="461665"/>
          </a:xfrm>
          <a:prstGeom prst="rect">
            <a:avLst/>
          </a:prstGeom>
        </p:spPr>
        <p:txBody>
          <a:bodyPr wrap="square">
            <a:spAutoFit/>
          </a:bodyPr>
          <a:lstStyle/>
          <a:p>
            <a:r>
              <a:rPr lang="en-GB" sz="2400" dirty="0" smtClean="0">
                <a:solidFill>
                  <a:srgbClr val="FF6600"/>
                </a:solidFill>
              </a:rPr>
              <a:t>×</a:t>
            </a:r>
            <a:endParaRPr lang="en-GB" sz="2400" dirty="0">
              <a:solidFill>
                <a:srgbClr val="FF6600"/>
              </a:solidFill>
            </a:endParaRPr>
          </a:p>
        </p:txBody>
      </p:sp>
      <p:sp>
        <p:nvSpPr>
          <p:cNvPr id="21" name="Rectangle 20">
            <a:extLst>
              <a:ext uri="{FF2B5EF4-FFF2-40B4-BE49-F238E27FC236}">
                <a16:creationId xmlns="" xmlns:a16="http://schemas.microsoft.com/office/drawing/2014/main" id="{10488C49-5374-42B5-89EA-2311C1A55E0A}"/>
              </a:ext>
            </a:extLst>
          </p:cNvPr>
          <p:cNvSpPr/>
          <p:nvPr/>
        </p:nvSpPr>
        <p:spPr>
          <a:xfrm>
            <a:off x="5683488" y="2813658"/>
            <a:ext cx="313140" cy="461665"/>
          </a:xfrm>
          <a:prstGeom prst="rect">
            <a:avLst/>
          </a:prstGeom>
        </p:spPr>
        <p:txBody>
          <a:bodyPr wrap="square">
            <a:spAutoFit/>
          </a:bodyPr>
          <a:lstStyle/>
          <a:p>
            <a:r>
              <a:rPr lang="en-GB" sz="2400" dirty="0" smtClean="0">
                <a:solidFill>
                  <a:srgbClr val="FF6600"/>
                </a:solidFill>
              </a:rPr>
              <a:t>×</a:t>
            </a:r>
            <a:endParaRPr lang="en-GB" sz="2400" dirty="0">
              <a:solidFill>
                <a:srgbClr val="FF6600"/>
              </a:solidFill>
            </a:endParaRPr>
          </a:p>
        </p:txBody>
      </p:sp>
      <p:sp>
        <p:nvSpPr>
          <p:cNvPr id="22" name="Rectangle 21"/>
          <p:cNvSpPr/>
          <p:nvPr/>
        </p:nvSpPr>
        <p:spPr>
          <a:xfrm>
            <a:off x="655320" y="2071416"/>
            <a:ext cx="3825240" cy="1477328"/>
          </a:xfrm>
          <a:prstGeom prst="rect">
            <a:avLst/>
          </a:prstGeom>
        </p:spPr>
        <p:txBody>
          <a:bodyPr wrap="square">
            <a:spAutoFit/>
          </a:bodyPr>
          <a:lstStyle/>
          <a:p>
            <a:r>
              <a:rPr lang="en-GB" dirty="0" smtClean="0">
                <a:solidFill>
                  <a:srgbClr val="00B050"/>
                </a:solidFill>
              </a:rPr>
              <a:t>She </a:t>
            </a:r>
            <a:r>
              <a:rPr lang="en-GB" dirty="0">
                <a:solidFill>
                  <a:srgbClr val="00B050"/>
                </a:solidFill>
              </a:rPr>
              <a:t>could draw her line graph more accurately by including the horizontal lines from the y-axis for all intervals, instead of just using them for intervals of </a:t>
            </a:r>
            <a:r>
              <a:rPr lang="en-GB" dirty="0" smtClean="0">
                <a:solidFill>
                  <a:srgbClr val="00B050"/>
                </a:solidFill>
              </a:rPr>
              <a:t>five.</a:t>
            </a:r>
            <a:endParaRPr lang="en-GB" dirty="0">
              <a:solidFill>
                <a:srgbClr val="00B050"/>
              </a:solidFill>
            </a:endParaRPr>
          </a:p>
        </p:txBody>
      </p:sp>
      <p:sp>
        <p:nvSpPr>
          <p:cNvPr id="3" name="Freeform 2"/>
          <p:cNvSpPr/>
          <p:nvPr/>
        </p:nvSpPr>
        <p:spPr>
          <a:xfrm>
            <a:off x="5859780" y="1927860"/>
            <a:ext cx="2529840" cy="1120140"/>
          </a:xfrm>
          <a:custGeom>
            <a:avLst/>
            <a:gdLst>
              <a:gd name="connsiteX0" fmla="*/ 0 w 2529840"/>
              <a:gd name="connsiteY0" fmla="*/ 1120140 h 1120140"/>
              <a:gd name="connsiteX1" fmla="*/ 853440 w 2529840"/>
              <a:gd name="connsiteY1" fmla="*/ 716280 h 1120140"/>
              <a:gd name="connsiteX2" fmla="*/ 853440 w 2529840"/>
              <a:gd name="connsiteY2" fmla="*/ 716280 h 1120140"/>
              <a:gd name="connsiteX3" fmla="*/ 1684020 w 2529840"/>
              <a:gd name="connsiteY3" fmla="*/ 365760 h 1120140"/>
              <a:gd name="connsiteX4" fmla="*/ 2529840 w 2529840"/>
              <a:gd name="connsiteY4" fmla="*/ 0 h 1120140"/>
              <a:gd name="connsiteX5" fmla="*/ 2529840 w 2529840"/>
              <a:gd name="connsiteY5" fmla="*/ 0 h 1120140"/>
              <a:gd name="connsiteX0" fmla="*/ 0 w 2529840"/>
              <a:gd name="connsiteY0" fmla="*/ 1120140 h 1120140"/>
              <a:gd name="connsiteX1" fmla="*/ 853440 w 2529840"/>
              <a:gd name="connsiteY1" fmla="*/ 716280 h 1120140"/>
              <a:gd name="connsiteX2" fmla="*/ 848677 w 2529840"/>
              <a:gd name="connsiteY2" fmla="*/ 716280 h 1120140"/>
              <a:gd name="connsiteX3" fmla="*/ 1684020 w 2529840"/>
              <a:gd name="connsiteY3" fmla="*/ 365760 h 1120140"/>
              <a:gd name="connsiteX4" fmla="*/ 2529840 w 2529840"/>
              <a:gd name="connsiteY4" fmla="*/ 0 h 1120140"/>
              <a:gd name="connsiteX5" fmla="*/ 2529840 w 2529840"/>
              <a:gd name="connsiteY5" fmla="*/ 0 h 1120140"/>
              <a:gd name="connsiteX0" fmla="*/ 0 w 2529840"/>
              <a:gd name="connsiteY0" fmla="*/ 1120140 h 1120140"/>
              <a:gd name="connsiteX1" fmla="*/ 853440 w 2529840"/>
              <a:gd name="connsiteY1" fmla="*/ 716280 h 1120140"/>
              <a:gd name="connsiteX2" fmla="*/ 872490 w 2529840"/>
              <a:gd name="connsiteY2" fmla="*/ 859155 h 1120140"/>
              <a:gd name="connsiteX3" fmla="*/ 1684020 w 2529840"/>
              <a:gd name="connsiteY3" fmla="*/ 365760 h 1120140"/>
              <a:gd name="connsiteX4" fmla="*/ 2529840 w 2529840"/>
              <a:gd name="connsiteY4" fmla="*/ 0 h 1120140"/>
              <a:gd name="connsiteX5" fmla="*/ 2529840 w 2529840"/>
              <a:gd name="connsiteY5" fmla="*/ 0 h 1120140"/>
              <a:gd name="connsiteX0" fmla="*/ 0 w 2529840"/>
              <a:gd name="connsiteY0" fmla="*/ 1120140 h 1120140"/>
              <a:gd name="connsiteX1" fmla="*/ 853440 w 2529840"/>
              <a:gd name="connsiteY1" fmla="*/ 716280 h 1120140"/>
              <a:gd name="connsiteX2" fmla="*/ 872490 w 2529840"/>
              <a:gd name="connsiteY2" fmla="*/ 859155 h 1120140"/>
              <a:gd name="connsiteX3" fmla="*/ 1684020 w 2529840"/>
              <a:gd name="connsiteY3" fmla="*/ 365760 h 1120140"/>
              <a:gd name="connsiteX4" fmla="*/ 2529840 w 2529840"/>
              <a:gd name="connsiteY4" fmla="*/ 0 h 1120140"/>
              <a:gd name="connsiteX5" fmla="*/ 2529840 w 2529840"/>
              <a:gd name="connsiteY5" fmla="*/ 0 h 1120140"/>
              <a:gd name="connsiteX0" fmla="*/ 0 w 2529840"/>
              <a:gd name="connsiteY0" fmla="*/ 1120140 h 1120140"/>
              <a:gd name="connsiteX1" fmla="*/ 853440 w 2529840"/>
              <a:gd name="connsiteY1" fmla="*/ 716280 h 1120140"/>
              <a:gd name="connsiteX2" fmla="*/ 872490 w 2529840"/>
              <a:gd name="connsiteY2" fmla="*/ 859155 h 1120140"/>
              <a:gd name="connsiteX3" fmla="*/ 1684020 w 2529840"/>
              <a:gd name="connsiteY3" fmla="*/ 365760 h 1120140"/>
              <a:gd name="connsiteX4" fmla="*/ 2529840 w 2529840"/>
              <a:gd name="connsiteY4" fmla="*/ 0 h 1120140"/>
              <a:gd name="connsiteX5" fmla="*/ 2529840 w 2529840"/>
              <a:gd name="connsiteY5" fmla="*/ 0 h 1120140"/>
              <a:gd name="connsiteX0" fmla="*/ 0 w 2529840"/>
              <a:gd name="connsiteY0" fmla="*/ 1120140 h 1120140"/>
              <a:gd name="connsiteX1" fmla="*/ 853440 w 2529840"/>
              <a:gd name="connsiteY1" fmla="*/ 716280 h 1120140"/>
              <a:gd name="connsiteX2" fmla="*/ 872490 w 2529840"/>
              <a:gd name="connsiteY2" fmla="*/ 859155 h 1120140"/>
              <a:gd name="connsiteX3" fmla="*/ 1684020 w 2529840"/>
              <a:gd name="connsiteY3" fmla="*/ 365760 h 1120140"/>
              <a:gd name="connsiteX4" fmla="*/ 2529840 w 2529840"/>
              <a:gd name="connsiteY4" fmla="*/ 0 h 1120140"/>
              <a:gd name="connsiteX5" fmla="*/ 2529840 w 2529840"/>
              <a:gd name="connsiteY5" fmla="*/ 0 h 1120140"/>
              <a:gd name="connsiteX0" fmla="*/ 0 w 2529840"/>
              <a:gd name="connsiteY0" fmla="*/ 1120140 h 1120140"/>
              <a:gd name="connsiteX1" fmla="*/ 853440 w 2529840"/>
              <a:gd name="connsiteY1" fmla="*/ 716280 h 1120140"/>
              <a:gd name="connsiteX2" fmla="*/ 872490 w 2529840"/>
              <a:gd name="connsiteY2" fmla="*/ 859155 h 1120140"/>
              <a:gd name="connsiteX3" fmla="*/ 1684020 w 2529840"/>
              <a:gd name="connsiteY3" fmla="*/ 365760 h 1120140"/>
              <a:gd name="connsiteX4" fmla="*/ 2529840 w 2529840"/>
              <a:gd name="connsiteY4" fmla="*/ 0 h 1120140"/>
              <a:gd name="connsiteX5" fmla="*/ 2529840 w 2529840"/>
              <a:gd name="connsiteY5" fmla="*/ 0 h 1120140"/>
              <a:gd name="connsiteX0" fmla="*/ 0 w 2529840"/>
              <a:gd name="connsiteY0" fmla="*/ 1120140 h 1120140"/>
              <a:gd name="connsiteX1" fmla="*/ 853440 w 2529840"/>
              <a:gd name="connsiteY1" fmla="*/ 716280 h 1120140"/>
              <a:gd name="connsiteX2" fmla="*/ 1684020 w 2529840"/>
              <a:gd name="connsiteY2" fmla="*/ 365760 h 1120140"/>
              <a:gd name="connsiteX3" fmla="*/ 2529840 w 2529840"/>
              <a:gd name="connsiteY3" fmla="*/ 0 h 1120140"/>
              <a:gd name="connsiteX4" fmla="*/ 2529840 w 2529840"/>
              <a:gd name="connsiteY4" fmla="*/ 0 h 1120140"/>
              <a:gd name="connsiteX0" fmla="*/ 0 w 2529840"/>
              <a:gd name="connsiteY0" fmla="*/ 1120140 h 1120140"/>
              <a:gd name="connsiteX1" fmla="*/ 853440 w 2529840"/>
              <a:gd name="connsiteY1" fmla="*/ 716280 h 1120140"/>
              <a:gd name="connsiteX2" fmla="*/ 1693545 w 2529840"/>
              <a:gd name="connsiteY2" fmla="*/ 358616 h 1120140"/>
              <a:gd name="connsiteX3" fmla="*/ 2529840 w 2529840"/>
              <a:gd name="connsiteY3" fmla="*/ 0 h 1120140"/>
              <a:gd name="connsiteX4" fmla="*/ 2529840 w 2529840"/>
              <a:gd name="connsiteY4" fmla="*/ 0 h 1120140"/>
              <a:gd name="connsiteX0" fmla="*/ 0 w 2529840"/>
              <a:gd name="connsiteY0" fmla="*/ 1120140 h 1120140"/>
              <a:gd name="connsiteX1" fmla="*/ 853440 w 2529840"/>
              <a:gd name="connsiteY1" fmla="*/ 716280 h 1120140"/>
              <a:gd name="connsiteX2" fmla="*/ 1679257 w 2529840"/>
              <a:gd name="connsiteY2" fmla="*/ 365759 h 1120140"/>
              <a:gd name="connsiteX3" fmla="*/ 2529840 w 2529840"/>
              <a:gd name="connsiteY3" fmla="*/ 0 h 1120140"/>
              <a:gd name="connsiteX4" fmla="*/ 2529840 w 2529840"/>
              <a:gd name="connsiteY4" fmla="*/ 0 h 1120140"/>
              <a:gd name="connsiteX0" fmla="*/ 0 w 2529840"/>
              <a:gd name="connsiteY0" fmla="*/ 1120140 h 1120140"/>
              <a:gd name="connsiteX1" fmla="*/ 853440 w 2529840"/>
              <a:gd name="connsiteY1" fmla="*/ 716280 h 1120140"/>
              <a:gd name="connsiteX2" fmla="*/ 1688782 w 2529840"/>
              <a:gd name="connsiteY2" fmla="*/ 360997 h 1120140"/>
              <a:gd name="connsiteX3" fmla="*/ 2529840 w 2529840"/>
              <a:gd name="connsiteY3" fmla="*/ 0 h 1120140"/>
              <a:gd name="connsiteX4" fmla="*/ 2529840 w 2529840"/>
              <a:gd name="connsiteY4" fmla="*/ 0 h 1120140"/>
              <a:gd name="connsiteX0" fmla="*/ 0 w 2529840"/>
              <a:gd name="connsiteY0" fmla="*/ 1120140 h 1120140"/>
              <a:gd name="connsiteX1" fmla="*/ 853440 w 2529840"/>
              <a:gd name="connsiteY1" fmla="*/ 716280 h 1120140"/>
              <a:gd name="connsiteX2" fmla="*/ 1688782 w 2529840"/>
              <a:gd name="connsiteY2" fmla="*/ 360997 h 1120140"/>
              <a:gd name="connsiteX3" fmla="*/ 2529840 w 2529840"/>
              <a:gd name="connsiteY3" fmla="*/ 0 h 1120140"/>
              <a:gd name="connsiteX4" fmla="*/ 2529840 w 2529840"/>
              <a:gd name="connsiteY4" fmla="*/ 0 h 1120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9840" h="1120140">
                <a:moveTo>
                  <a:pt x="0" y="1120140"/>
                </a:moveTo>
                <a:cubicBezTo>
                  <a:pt x="284480" y="985520"/>
                  <a:pt x="571976" y="842804"/>
                  <a:pt x="853440" y="716280"/>
                </a:cubicBezTo>
                <a:cubicBezTo>
                  <a:pt x="1134904" y="589756"/>
                  <a:pt x="1409382" y="487997"/>
                  <a:pt x="1688782" y="360997"/>
                </a:cubicBezTo>
                <a:cubicBezTo>
                  <a:pt x="1966522" y="234751"/>
                  <a:pt x="2249487" y="120332"/>
                  <a:pt x="2529840" y="0"/>
                </a:cubicBezTo>
                <a:lnTo>
                  <a:pt x="2529840" y="0"/>
                </a:lnTo>
              </a:path>
            </a:pathLst>
          </a:custGeom>
          <a:noFill/>
          <a:ln w="1905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5451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CC3F129B-2D47-483A-A90C-799D2C477CF6}"/>
              </a:ext>
            </a:extLst>
          </p:cNvPr>
          <p:cNvSpPr/>
          <p:nvPr/>
        </p:nvSpPr>
        <p:spPr>
          <a:xfrm>
            <a:off x="4563663" y="1819414"/>
            <a:ext cx="3824688" cy="4273409"/>
          </a:xfrm>
          <a:prstGeom prst="rect">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55650" y="1822827"/>
            <a:ext cx="3816349" cy="4269997"/>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49" y="1364071"/>
            <a:ext cx="7632701" cy="458757"/>
          </a:xfrm>
          <a:prstGeom prst="rect">
            <a:avLst/>
          </a:prstGeom>
          <a:solidFill>
            <a:srgbClr val="C7E8FD"/>
          </a:solidFill>
        </p:spPr>
        <p:txBody>
          <a:bodyPr wrap="square" lIns="72000" tIns="72000" rIns="72000" bIns="108000">
            <a:spAutoFit/>
          </a:bodyPr>
          <a:lstStyle/>
          <a:p>
            <a:pPr algn="ctr"/>
            <a:r>
              <a:rPr lang="en-GB" dirty="0"/>
              <a:t>Dive in by completing your own activity!</a:t>
            </a:r>
          </a:p>
        </p:txBody>
      </p:sp>
      <p:pic>
        <p:nvPicPr>
          <p:cNvPr id="6" name="Picture 5">
            <a:extLst>
              <a:ext uri="{FF2B5EF4-FFF2-40B4-BE49-F238E27FC236}">
                <a16:creationId xmlns:a16="http://schemas.microsoft.com/office/drawing/2014/main" xmlns="" id="{61B74EBF-AD1B-4DC1-AB71-6B21B868FC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55" t="500" r="27421" b="1"/>
          <a:stretch/>
        </p:blipFill>
        <p:spPr>
          <a:xfrm>
            <a:off x="755650" y="1819415"/>
            <a:ext cx="3818059" cy="4273409"/>
          </a:xfrm>
          <a:prstGeom prst="rect">
            <a:avLst/>
          </a:prstGeom>
        </p:spPr>
      </p:pic>
      <p:pic>
        <p:nvPicPr>
          <p:cNvPr id="21" name="Picture 20">
            <a:extLst>
              <a:ext uri="{FF2B5EF4-FFF2-40B4-BE49-F238E27FC236}">
                <a16:creationId xmlns:a16="http://schemas.microsoft.com/office/drawing/2014/main" xmlns="" id="{23B3C386-037D-47BC-B81B-E45DB0C56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2123" y="2033107"/>
            <a:ext cx="2722090" cy="3849436"/>
          </a:xfrm>
          <a:prstGeom prst="rect">
            <a:avLst/>
          </a:prstGeom>
          <a:effectLst>
            <a:outerShdw blurRad="63500" sx="102000" sy="102000" algn="ctr" rotWithShape="0">
              <a:prstClr val="black">
                <a:alpha val="20000"/>
              </a:prstClr>
            </a:outerShdw>
          </a:effectLst>
        </p:spPr>
      </p:pic>
      <p:pic>
        <p:nvPicPr>
          <p:cNvPr id="23" name="Picture 22">
            <a:extLst>
              <a:ext uri="{FF2B5EF4-FFF2-40B4-BE49-F238E27FC236}">
                <a16:creationId xmlns:a16="http://schemas.microsoft.com/office/drawing/2014/main" xmlns="" id="{A410F3B9-A120-4B78-B8FC-DBBE2542D0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4426" y="2033107"/>
            <a:ext cx="2722090" cy="3849436"/>
          </a:xfrm>
          <a:prstGeom prst="rect">
            <a:avLst/>
          </a:prstGeom>
          <a:effectLst>
            <a:outerShdw blurRad="63500" sx="102000" sy="102000" algn="ctr" rotWithShape="0">
              <a:prstClr val="black">
                <a:alpha val="20000"/>
              </a:prstClr>
            </a:outerShdw>
          </a:effectLst>
        </p:spPr>
      </p:pic>
      <p:sp>
        <p:nvSpPr>
          <p:cNvPr id="16" name="Rectangle 15"/>
          <p:cNvSpPr/>
          <p:nvPr/>
        </p:nvSpPr>
        <p:spPr>
          <a:xfrm>
            <a:off x="445574" y="702863"/>
            <a:ext cx="2049798" cy="355276"/>
          </a:xfrm>
          <a:prstGeom prst="rect">
            <a:avLst/>
          </a:prstGeom>
          <a:solidFill>
            <a:srgbClr val="072F54"/>
          </a:solidFill>
        </p:spPr>
        <p:txBody>
          <a:bodyPr wrap="square" lIns="180000" tIns="36000" rIns="180000" bIns="72000" anchor="ctr">
            <a:spAutoFit/>
          </a:bodyPr>
          <a:lstStyle/>
          <a:p>
            <a:r>
              <a:rPr lang="en-GB" altLang="en-US" sz="1600" b="1" dirty="0" smtClean="0">
                <a:solidFill>
                  <a:schemeClr val="bg1"/>
                </a:solidFill>
              </a:rPr>
              <a:t>Draw Line Graphs</a:t>
            </a:r>
            <a:endParaRPr lang="en-GB" sz="1600" b="1" dirty="0">
              <a:solidFill>
                <a:schemeClr val="bg1"/>
              </a:solidFill>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r="50328" b="8817"/>
          <a:stretch/>
        </p:blipFill>
        <p:spPr>
          <a:xfrm rot="1492982">
            <a:off x="2598921" y="3013615"/>
            <a:ext cx="720000" cy="1869082"/>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3697" t="3216" r="3134" b="7759"/>
          <a:stretch/>
        </p:blipFill>
        <p:spPr>
          <a:xfrm rot="1614792">
            <a:off x="984740" y="2345625"/>
            <a:ext cx="1440000" cy="1945780"/>
          </a:xfrm>
          <a:prstGeom prst="rect">
            <a:avLst/>
          </a:prstGeom>
        </p:spPr>
      </p:pic>
      <p:sp>
        <p:nvSpPr>
          <p:cNvPr id="7" name="Freeform 6"/>
          <p:cNvSpPr/>
          <p:nvPr/>
        </p:nvSpPr>
        <p:spPr>
          <a:xfrm>
            <a:off x="598206" y="3555050"/>
            <a:ext cx="162370" cy="393107"/>
          </a:xfrm>
          <a:custGeom>
            <a:avLst/>
            <a:gdLst>
              <a:gd name="connsiteX0" fmla="*/ 136732 w 162370"/>
              <a:gd name="connsiteY0" fmla="*/ 0 h 393107"/>
              <a:gd name="connsiteX1" fmla="*/ 0 w 162370"/>
              <a:gd name="connsiteY1" fmla="*/ 299103 h 393107"/>
              <a:gd name="connsiteX2" fmla="*/ 162370 w 162370"/>
              <a:gd name="connsiteY2" fmla="*/ 393107 h 393107"/>
              <a:gd name="connsiteX3" fmla="*/ 136732 w 162370"/>
              <a:gd name="connsiteY3" fmla="*/ 0 h 393107"/>
            </a:gdLst>
            <a:ahLst/>
            <a:cxnLst>
              <a:cxn ang="0">
                <a:pos x="connsiteX0" y="connsiteY0"/>
              </a:cxn>
              <a:cxn ang="0">
                <a:pos x="connsiteX1" y="connsiteY1"/>
              </a:cxn>
              <a:cxn ang="0">
                <a:pos x="connsiteX2" y="connsiteY2"/>
              </a:cxn>
              <a:cxn ang="0">
                <a:pos x="connsiteX3" y="connsiteY3"/>
              </a:cxn>
            </a:cxnLst>
            <a:rect l="l" t="t" r="r" b="b"/>
            <a:pathLst>
              <a:path w="162370" h="393107">
                <a:moveTo>
                  <a:pt x="136732" y="0"/>
                </a:moveTo>
                <a:lnTo>
                  <a:pt x="0" y="299103"/>
                </a:lnTo>
                <a:lnTo>
                  <a:pt x="162370" y="393107"/>
                </a:lnTo>
                <a:lnTo>
                  <a:pt x="136732"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Boy Writing">
            <a:extLst>
              <a:ext uri="{FF2B5EF4-FFF2-40B4-BE49-F238E27FC236}">
                <a16:creationId xmlns:a16="http://schemas.microsoft.com/office/drawing/2014/main" xmlns="" id="{59E92074-8F0A-4A38-87B2-6E07FF3C8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6" t="622" r="32362"/>
          <a:stretch/>
        </p:blipFill>
        <p:spPr>
          <a:xfrm>
            <a:off x="755648" y="1928692"/>
            <a:ext cx="4038155" cy="4164130"/>
          </a:xfrm>
          <a:prstGeom prst="rect">
            <a:avLst/>
          </a:prstGeom>
        </p:spPr>
      </p:pic>
    </p:spTree>
    <p:extLst>
      <p:ext uri="{BB962C8B-B14F-4D97-AF65-F5344CB8AC3E}">
        <p14:creationId xmlns:p14="http://schemas.microsoft.com/office/powerpoint/2010/main" val="1771272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bwMode="auto">
          <a:xfrm>
            <a:off x="457198" y="438151"/>
            <a:ext cx="8220075" cy="5957887"/>
          </a:xfrm>
          <a:prstGeom prst="roundRect">
            <a:avLst>
              <a:gd name="adj" fmla="val 2649"/>
            </a:avLst>
          </a:prstGeom>
          <a:solidFill>
            <a:srgbClr val="002060">
              <a:alpha val="90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latin typeface="Twinkl" pitchFamily="50" charset="0"/>
              </a:rPr>
              <a:t> </a:t>
            </a:r>
          </a:p>
        </p:txBody>
      </p:sp>
      <p:sp>
        <p:nvSpPr>
          <p:cNvPr id="16" name="Rectangle 15"/>
          <p:cNvSpPr/>
          <p:nvPr/>
        </p:nvSpPr>
        <p:spPr>
          <a:xfrm>
            <a:off x="755650" y="2696325"/>
            <a:ext cx="7632700" cy="400110"/>
          </a:xfrm>
          <a:prstGeom prst="rect">
            <a:avLst/>
          </a:prstGeom>
        </p:spPr>
        <p:txBody>
          <a:bodyPr wrap="square">
            <a:spAutoFit/>
          </a:bodyPr>
          <a:lstStyle/>
          <a:p>
            <a:pPr algn="ctr"/>
            <a:r>
              <a:rPr lang="en-GB" sz="2000" dirty="0">
                <a:solidFill>
                  <a:schemeClr val="bg1"/>
                </a:solidFill>
                <a:latin typeface="Tuffy" panose="020B0603060100000000" pitchFamily="34" charset="0"/>
                <a:ea typeface="Tuffy" panose="020B0603060100000000" pitchFamily="34" charset="0"/>
              </a:rPr>
              <a:t>For more planning resources to support this aim, </a:t>
            </a:r>
            <a:r>
              <a:rPr lang="en-GB" sz="2000" b="1" dirty="0">
                <a:solidFill>
                  <a:srgbClr val="18A0DB"/>
                </a:solidFill>
                <a:latin typeface="Tuffy" panose="020B0603060100000000" pitchFamily="34" charset="0"/>
                <a:ea typeface="Tuffy" panose="020B0603060100000000" pitchFamily="34" charset="0"/>
                <a:hlinkClick r:id="rId2"/>
              </a:rPr>
              <a:t>click here</a:t>
            </a:r>
            <a:r>
              <a:rPr lang="en-GB" sz="2000" dirty="0">
                <a:solidFill>
                  <a:schemeClr val="bg1"/>
                </a:solidFill>
                <a:latin typeface="Tuffy" panose="020B0603060100000000" pitchFamily="34" charset="0"/>
                <a:ea typeface="Tuffy" panose="020B0603060100000000" pitchFamily="34" charset="0"/>
              </a:rPr>
              <a:t>.</a:t>
            </a:r>
          </a:p>
        </p:txBody>
      </p:sp>
      <p:sp>
        <p:nvSpPr>
          <p:cNvPr id="17" name="Rectangle 16"/>
          <p:cNvSpPr/>
          <p:nvPr/>
        </p:nvSpPr>
        <p:spPr>
          <a:xfrm>
            <a:off x="766722" y="5385322"/>
            <a:ext cx="6103310" cy="615553"/>
          </a:xfrm>
          <a:prstGeom prst="rect">
            <a:avLst/>
          </a:prstGeom>
        </p:spPr>
        <p:txBody>
          <a:bodyPr wrap="square" lIns="0" tIns="0" rIns="0" bIns="0">
            <a:spAutoFit/>
          </a:bodyPr>
          <a:lstStyle/>
          <a:p>
            <a:r>
              <a:rPr lang="en-GB" sz="2000" dirty="0" err="1">
                <a:solidFill>
                  <a:schemeClr val="bg1"/>
                </a:solidFill>
                <a:latin typeface="Tuffy" panose="020B0603060100000000" pitchFamily="34" charset="0"/>
                <a:ea typeface="Tuffy" panose="020B0603060100000000" pitchFamily="34" charset="0"/>
              </a:rPr>
              <a:t>Twinkl</a:t>
            </a:r>
            <a:r>
              <a:rPr lang="en-GB" sz="2000" dirty="0">
                <a:solidFill>
                  <a:schemeClr val="bg1"/>
                </a:solidFill>
                <a:latin typeface="Tuffy" panose="020B0603060100000000" pitchFamily="34" charset="0"/>
                <a:ea typeface="Tuffy" panose="020B0603060100000000" pitchFamily="34" charset="0"/>
              </a:rPr>
              <a:t> </a:t>
            </a:r>
            <a:r>
              <a:rPr lang="en-GB" sz="2000" dirty="0" err="1">
                <a:solidFill>
                  <a:schemeClr val="bg1"/>
                </a:solidFill>
                <a:latin typeface="Tuffy" panose="020B0603060100000000" pitchFamily="34" charset="0"/>
                <a:ea typeface="Tuffy" panose="020B0603060100000000" pitchFamily="34" charset="0"/>
              </a:rPr>
              <a:t>PlanIt</a:t>
            </a:r>
            <a:r>
              <a:rPr lang="en-GB" sz="2000" dirty="0">
                <a:solidFill>
                  <a:schemeClr val="bg1"/>
                </a:solidFill>
                <a:latin typeface="Tuffy" panose="020B0603060100000000" pitchFamily="34" charset="0"/>
                <a:ea typeface="Tuffy" panose="020B0603060100000000" pitchFamily="34" charset="0"/>
              </a:rPr>
              <a:t> is our award-winning </a:t>
            </a:r>
            <a:r>
              <a:rPr lang="en-GB" sz="2000" dirty="0" smtClean="0">
                <a:solidFill>
                  <a:schemeClr val="bg1"/>
                </a:solidFill>
                <a:latin typeface="Tuffy" panose="020B0603060100000000" pitchFamily="34" charset="0"/>
                <a:ea typeface="Tuffy" panose="020B0603060100000000" pitchFamily="34" charset="0"/>
              </a:rPr>
              <a:t>scheme </a:t>
            </a:r>
            <a:r>
              <a:rPr lang="en-GB" sz="2000" dirty="0">
                <a:solidFill>
                  <a:schemeClr val="bg1"/>
                </a:solidFill>
                <a:latin typeface="Tuffy" panose="020B0603060100000000" pitchFamily="34" charset="0"/>
                <a:ea typeface="Tuffy" panose="020B0603060100000000" pitchFamily="34" charset="0"/>
              </a:rPr>
              <a:t>of work </a:t>
            </a:r>
            <a:r>
              <a:rPr lang="en-GB" sz="2000" dirty="0" smtClean="0">
                <a:solidFill>
                  <a:schemeClr val="bg1"/>
                </a:solidFill>
                <a:latin typeface="Tuffy" panose="020B0603060100000000" pitchFamily="34" charset="0"/>
                <a:ea typeface="Tuffy" panose="020B0603060100000000" pitchFamily="34" charset="0"/>
              </a:rPr>
              <a:t/>
            </a:r>
            <a:br>
              <a:rPr lang="en-GB" sz="2000" dirty="0" smtClean="0">
                <a:solidFill>
                  <a:schemeClr val="bg1"/>
                </a:solidFill>
                <a:latin typeface="Tuffy" panose="020B0603060100000000" pitchFamily="34" charset="0"/>
                <a:ea typeface="Tuffy" panose="020B0603060100000000" pitchFamily="34" charset="0"/>
              </a:rPr>
            </a:br>
            <a:r>
              <a:rPr lang="en-GB" sz="2000" dirty="0" smtClean="0">
                <a:solidFill>
                  <a:schemeClr val="bg1"/>
                </a:solidFill>
                <a:latin typeface="Tuffy" panose="020B0603060100000000" pitchFamily="34" charset="0"/>
                <a:ea typeface="Tuffy" panose="020B0603060100000000" pitchFamily="34" charset="0"/>
              </a:rPr>
              <a:t>with </a:t>
            </a:r>
            <a:r>
              <a:rPr lang="en-GB" sz="2000" dirty="0">
                <a:solidFill>
                  <a:schemeClr val="bg1"/>
                </a:solidFill>
                <a:latin typeface="Tuffy" panose="020B0603060100000000" pitchFamily="34" charset="0"/>
                <a:ea typeface="Tuffy" panose="020B0603060100000000" pitchFamily="34" charset="0"/>
              </a:rPr>
              <a:t>over 4000 </a:t>
            </a:r>
            <a:r>
              <a:rPr lang="en-GB" sz="2000" dirty="0" smtClean="0">
                <a:solidFill>
                  <a:schemeClr val="bg1"/>
                </a:solidFill>
                <a:latin typeface="Tuffy" panose="020B0603060100000000" pitchFamily="34" charset="0"/>
                <a:ea typeface="Tuffy" panose="020B0603060100000000" pitchFamily="34" charset="0"/>
              </a:rPr>
              <a:t>resources.</a:t>
            </a:r>
            <a:endParaRPr lang="en-GB" sz="2000" dirty="0">
              <a:solidFill>
                <a:schemeClr val="bg1"/>
              </a:solidFill>
              <a:latin typeface="Tuffy" panose="020B0603060100000000" pitchFamily="34" charset="0"/>
              <a:ea typeface="Tuffy" panose="020B0603060100000000" pitchFamily="34" charset="0"/>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4745" y="5223878"/>
            <a:ext cx="1406637" cy="933495"/>
          </a:xfrm>
          <a:prstGeom prst="rect">
            <a:avLst/>
          </a:prstGeom>
        </p:spPr>
      </p:pic>
      <p:sp>
        <p:nvSpPr>
          <p:cNvPr id="22" name="Rectangle 21"/>
          <p:cNvSpPr/>
          <p:nvPr/>
        </p:nvSpPr>
        <p:spPr>
          <a:xfrm>
            <a:off x="594362" y="765175"/>
            <a:ext cx="7952222" cy="553998"/>
          </a:xfrm>
          <a:prstGeom prst="rect">
            <a:avLst/>
          </a:prstGeom>
        </p:spPr>
        <p:txBody>
          <a:bodyPr wrap="square">
            <a:spAutoFit/>
          </a:bodyPr>
          <a:lstStyle/>
          <a:p>
            <a:pPr algn="ctr"/>
            <a:r>
              <a:rPr lang="en-GB" sz="2900" b="1" dirty="0" smtClean="0">
                <a:solidFill>
                  <a:schemeClr val="bg1"/>
                </a:solidFill>
                <a:latin typeface="Tuffy" panose="020B0603060100000000" pitchFamily="34" charset="0"/>
                <a:ea typeface="Tuffy" panose="020B0603060100000000" pitchFamily="34" charset="0"/>
              </a:rPr>
              <a:t>Need Planning to Complement this Resource?</a:t>
            </a:r>
            <a:endParaRPr lang="en-GB" sz="2900" b="1" dirty="0">
              <a:solidFill>
                <a:schemeClr val="bg1"/>
              </a:solidFill>
              <a:latin typeface="Tuffy" panose="020B0603060100000000" pitchFamily="34" charset="0"/>
              <a:ea typeface="Tuffy" panose="020B0603060100000000" pitchFamily="34" charset="0"/>
            </a:endParaRPr>
          </a:p>
        </p:txBody>
      </p:sp>
      <p:sp>
        <p:nvSpPr>
          <p:cNvPr id="23" name="Rectangle 22"/>
          <p:cNvSpPr/>
          <p:nvPr/>
        </p:nvSpPr>
        <p:spPr>
          <a:xfrm>
            <a:off x="755650" y="1789800"/>
            <a:ext cx="7564566" cy="742639"/>
          </a:xfrm>
          <a:prstGeom prst="rect">
            <a:avLst/>
          </a:prstGeom>
          <a:solidFill>
            <a:schemeClr val="bg1"/>
          </a:solidFill>
        </p:spPr>
        <p:txBody>
          <a:bodyPr wrap="square">
            <a:spAutoFit/>
          </a:bodyPr>
          <a:lstStyle/>
          <a:p>
            <a:pPr lvl="0" algn="ctr">
              <a:lnSpc>
                <a:spcPct val="110000"/>
              </a:lnSpc>
            </a:pPr>
            <a:r>
              <a:rPr lang="en-GB" sz="2000" b="1" dirty="0">
                <a:solidFill>
                  <a:srgbClr val="014482"/>
                </a:solidFill>
                <a:latin typeface="Tuffy" panose="020B0603060100000000" pitchFamily="34" charset="0"/>
                <a:ea typeface="Tuffy" panose="020B0603060100000000" pitchFamily="34" charset="0"/>
              </a:rPr>
              <a:t>Solve comparison, sum and difference problems using information presented in a line graph.</a:t>
            </a:r>
          </a:p>
        </p:txBody>
      </p:sp>
      <p:sp>
        <p:nvSpPr>
          <p:cNvPr id="24" name="Rectangle 23"/>
          <p:cNvSpPr/>
          <p:nvPr/>
        </p:nvSpPr>
        <p:spPr>
          <a:xfrm>
            <a:off x="3169113" y="1376229"/>
            <a:ext cx="2997937" cy="400110"/>
          </a:xfrm>
          <a:prstGeom prst="rect">
            <a:avLst/>
          </a:prstGeom>
        </p:spPr>
        <p:txBody>
          <a:bodyPr wrap="none">
            <a:spAutoFit/>
          </a:bodyPr>
          <a:lstStyle/>
          <a:p>
            <a:r>
              <a:rPr lang="en-GB" sz="2000" b="1" dirty="0">
                <a:solidFill>
                  <a:schemeClr val="bg1"/>
                </a:solidFill>
                <a:latin typeface="Tuffy" panose="020B0603060100000000" pitchFamily="34" charset="0"/>
                <a:ea typeface="Tuffy" panose="020B0603060100000000" pitchFamily="34" charset="0"/>
              </a:rPr>
              <a:t>National Curriculum </a:t>
            </a:r>
            <a:r>
              <a:rPr lang="en-GB" sz="2000" b="1" dirty="0" smtClean="0">
                <a:solidFill>
                  <a:schemeClr val="bg1"/>
                </a:solidFill>
                <a:latin typeface="Tuffy" panose="020B0603060100000000" pitchFamily="34" charset="0"/>
                <a:ea typeface="Tuffy" panose="020B0603060100000000" pitchFamily="34" charset="0"/>
              </a:rPr>
              <a:t>Aim</a:t>
            </a:r>
            <a:endParaRPr lang="en-GB" sz="2000" b="1" dirty="0">
              <a:solidFill>
                <a:schemeClr val="bg1"/>
              </a:solidFill>
              <a:latin typeface="Tuffy" panose="020B0603060100000000" pitchFamily="34" charset="0"/>
              <a:ea typeface="Tuffy" panose="020B0603060100000000" pitchFamily="34" charset="0"/>
            </a:endParaRPr>
          </a:p>
        </p:txBody>
      </p:sp>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78450" y="3226660"/>
            <a:ext cx="3706073" cy="185338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666764" y="3225825"/>
            <a:ext cx="3721238" cy="1860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026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56288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61962" y="762000"/>
            <a:ext cx="8220075" cy="652318"/>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srgbClr val="014482"/>
                </a:solidFill>
                <a:effectLst/>
                <a:uLnTx/>
                <a:uFillTx/>
                <a:latin typeface="Tuffy-TTF" panose="020B0603060100000000" pitchFamily="34" charset="0"/>
                <a:ea typeface="Tuffy" panose="020B0603060100000000" pitchFamily="34" charset="0"/>
                <a:cs typeface="Arial" panose="020B0604020202020204" pitchFamily="34" charset="0"/>
              </a:rPr>
              <a:t>Diving into Mastery Guidance for Educators</a:t>
            </a:r>
          </a:p>
        </p:txBody>
      </p:sp>
      <p:sp>
        <p:nvSpPr>
          <p:cNvPr id="4" name="Rectangle 3">
            <a:extLst>
              <a:ext uri="{FF2B5EF4-FFF2-40B4-BE49-F238E27FC236}">
                <a16:creationId xmlns="" xmlns:a16="http://schemas.microsoft.com/office/drawing/2014/main" id="{FA04B34F-55C5-40A6-8A7E-881778633952}"/>
              </a:ext>
            </a:extLst>
          </p:cNvPr>
          <p:cNvSpPr/>
          <p:nvPr/>
        </p:nvSpPr>
        <p:spPr>
          <a:xfrm>
            <a:off x="761153" y="1994284"/>
            <a:ext cx="3196589" cy="3795053"/>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Twinkl" pitchFamily="50" charset="0"/>
            </a:endParaRPr>
          </a:p>
        </p:txBody>
      </p:sp>
      <p:sp>
        <p:nvSpPr>
          <p:cNvPr id="5" name="Rectangle 4"/>
          <p:cNvSpPr/>
          <p:nvPr/>
        </p:nvSpPr>
        <p:spPr>
          <a:xfrm>
            <a:off x="769943" y="1341966"/>
            <a:ext cx="7623169" cy="584775"/>
          </a:xfrm>
          <a:prstGeom prst="rect">
            <a:avLst/>
          </a:prstGeom>
        </p:spPr>
        <p:txBody>
          <a:bodyPr wrap="square">
            <a:spAutoFit/>
          </a:bodyPr>
          <a:lstStyle/>
          <a:p>
            <a:pPr algn="just"/>
            <a:r>
              <a:rPr lang="en-GB" sz="1600" dirty="0">
                <a:latin typeface="Tuffy" panose="020B0603060100000000" pitchFamily="34" charset="0"/>
                <a:ea typeface="Tuffy" panose="020B0603060100000000" pitchFamily="34" charset="0"/>
              </a:rPr>
              <a:t>Each activity sheet is split into three sections, </a:t>
            </a:r>
            <a:r>
              <a:rPr lang="en-GB" sz="1600" dirty="0" smtClean="0">
                <a:latin typeface="Tuffy" panose="020B0603060100000000" pitchFamily="34" charset="0"/>
                <a:ea typeface="Tuffy" panose="020B0603060100000000" pitchFamily="34" charset="0"/>
              </a:rPr>
              <a:t>diving, </a:t>
            </a:r>
            <a:r>
              <a:rPr lang="en-GB" sz="1600" dirty="0">
                <a:latin typeface="Tuffy" panose="020B0603060100000000" pitchFamily="34" charset="0"/>
                <a:ea typeface="Tuffy" panose="020B0603060100000000" pitchFamily="34" charset="0"/>
              </a:rPr>
              <a:t>deeper and deepest, which are represented by the following icons:</a:t>
            </a:r>
          </a:p>
        </p:txBody>
      </p:sp>
      <p:sp>
        <p:nvSpPr>
          <p:cNvPr id="6" name="Rectangle 5">
            <a:extLst>
              <a:ext uri="{FF2B5EF4-FFF2-40B4-BE49-F238E27FC236}">
                <a16:creationId xmlns="" xmlns:a16="http://schemas.microsoft.com/office/drawing/2014/main" id="{D7C4EA92-F36C-4499-A738-0B1DDBF02EE5}"/>
              </a:ext>
            </a:extLst>
          </p:cNvPr>
          <p:cNvSpPr/>
          <p:nvPr/>
        </p:nvSpPr>
        <p:spPr>
          <a:xfrm>
            <a:off x="4184822" y="1936618"/>
            <a:ext cx="4208289" cy="3046988"/>
          </a:xfrm>
          <a:prstGeom prst="rect">
            <a:avLst/>
          </a:prstGeom>
        </p:spPr>
        <p:txBody>
          <a:bodyPr wrap="square" lIns="0" tIns="0" rIns="0" bIns="0">
            <a:spAutoFit/>
          </a:bodyPr>
          <a:lstStyle/>
          <a:p>
            <a:pPr algn="just"/>
            <a:r>
              <a:rPr lang="en-GB" sz="1600" dirty="0">
                <a:latin typeface="Tuffy" panose="020B0603060100000000" pitchFamily="34" charset="0"/>
                <a:ea typeface="Tuffy" panose="020B0603060100000000" pitchFamily="34" charset="0"/>
              </a:rPr>
              <a:t>These carefully designed activities take your children through a learning journey, initially ensuring they are fluent with the key concept being taught; then applying this to a range of reasoning and problem-solving activities. </a:t>
            </a:r>
            <a:endParaRPr lang="en-GB" sz="1600" dirty="0" smtClean="0">
              <a:latin typeface="Tuffy" panose="020B0603060100000000" pitchFamily="34" charset="0"/>
              <a:ea typeface="Tuffy" panose="020B0603060100000000" pitchFamily="34" charset="0"/>
            </a:endParaRPr>
          </a:p>
          <a:p>
            <a:pPr algn="just"/>
            <a:endParaRPr lang="en-GB" sz="1600" dirty="0">
              <a:latin typeface="Tuffy" panose="020B0603060100000000" pitchFamily="34" charset="0"/>
              <a:ea typeface="Tuffy" panose="020B0603060100000000" pitchFamily="34" charset="0"/>
            </a:endParaRPr>
          </a:p>
          <a:p>
            <a:pPr algn="just"/>
            <a:r>
              <a:rPr lang="en-GB" sz="1600" dirty="0">
                <a:latin typeface="Tuffy" panose="020B0603060100000000" pitchFamily="34" charset="0"/>
                <a:ea typeface="Tuffy" panose="020B0603060100000000" pitchFamily="34" charset="0"/>
              </a:rPr>
              <a:t>These sheets might not necessarily be used in a linear way. Some children might begin at the ‘Deeper’ section and in fact, others may ‘dive straight in’ to the ‘Deepest’ section if they have already mastered the skill and are applying this to show their depth of understanding. </a:t>
            </a:r>
          </a:p>
        </p:txBody>
      </p:sp>
      <p:grpSp>
        <p:nvGrpSpPr>
          <p:cNvPr id="7" name="Group 6"/>
          <p:cNvGrpSpPr/>
          <p:nvPr/>
        </p:nvGrpSpPr>
        <p:grpSpPr>
          <a:xfrm>
            <a:off x="1213030" y="2423057"/>
            <a:ext cx="2292835" cy="2937506"/>
            <a:chOff x="1213030" y="2423057"/>
            <a:chExt cx="2292835" cy="2937506"/>
          </a:xfrm>
        </p:grpSpPr>
        <p:pic>
          <p:nvPicPr>
            <p:cNvPr id="8" name="Picture 7">
              <a:extLst>
                <a:ext uri="{FF2B5EF4-FFF2-40B4-BE49-F238E27FC236}">
                  <a16:creationId xmlns="" xmlns:a16="http://schemas.microsoft.com/office/drawing/2014/main" id="{82F8BBE3-D3F3-4DE6-A818-2D773F20B1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3030" y="2423057"/>
              <a:ext cx="868680" cy="868680"/>
            </a:xfrm>
            <a:prstGeom prst="rect">
              <a:avLst/>
            </a:prstGeom>
          </p:spPr>
        </p:pic>
        <p:pic>
          <p:nvPicPr>
            <p:cNvPr id="9" name="Picture 8">
              <a:extLst>
                <a:ext uri="{FF2B5EF4-FFF2-40B4-BE49-F238E27FC236}">
                  <a16:creationId xmlns="" xmlns:a16="http://schemas.microsoft.com/office/drawing/2014/main" id="{164A8FE3-B06C-4E40-977F-4F3E0ACC2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030" y="3457470"/>
              <a:ext cx="868680" cy="868680"/>
            </a:xfrm>
            <a:prstGeom prst="rect">
              <a:avLst/>
            </a:prstGeom>
          </p:spPr>
        </p:pic>
        <p:pic>
          <p:nvPicPr>
            <p:cNvPr id="10" name="Picture 9">
              <a:extLst>
                <a:ext uri="{FF2B5EF4-FFF2-40B4-BE49-F238E27FC236}">
                  <a16:creationId xmlns="" xmlns:a16="http://schemas.microsoft.com/office/drawing/2014/main" id="{788CE03C-10B4-46B1-849A-0D1B9CBCC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030" y="4491883"/>
              <a:ext cx="868680" cy="868680"/>
            </a:xfrm>
            <a:prstGeom prst="rect">
              <a:avLst/>
            </a:prstGeom>
          </p:spPr>
        </p:pic>
        <p:sp>
          <p:nvSpPr>
            <p:cNvPr id="11" name="Arrow: Pentagon 11">
              <a:extLst>
                <a:ext uri="{FF2B5EF4-FFF2-40B4-BE49-F238E27FC236}">
                  <a16:creationId xmlns="" xmlns:a16="http://schemas.microsoft.com/office/drawing/2014/main" id="{602133B5-7961-4F75-A2BE-B73C6DB63E21}"/>
                </a:ext>
              </a:extLst>
            </p:cNvPr>
            <p:cNvSpPr/>
            <p:nvPr/>
          </p:nvSpPr>
          <p:spPr>
            <a:xfrm flipH="1">
              <a:off x="2180298" y="2674517"/>
              <a:ext cx="1325567" cy="365760"/>
            </a:xfrm>
            <a:prstGeom prst="homePlate">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smtClean="0">
                  <a:solidFill>
                    <a:schemeClr val="bg1"/>
                  </a:solidFill>
                  <a:latin typeface="Tuffy-TTF" panose="020B0603060100000000" pitchFamily="34" charset="0"/>
                  <a:ea typeface="Tuffy" panose="020B0603060100000000" pitchFamily="34" charset="0"/>
                  <a:cs typeface="Arial" panose="020B0604020202020204" pitchFamily="34" charset="0"/>
                </a:rPr>
                <a:t>Diving</a:t>
              </a:r>
              <a:endParaRPr lang="en-US" b="1" dirty="0">
                <a:solidFill>
                  <a:schemeClr val="bg1"/>
                </a:solidFill>
              </a:endParaRPr>
            </a:p>
          </p:txBody>
        </p:sp>
        <p:sp>
          <p:nvSpPr>
            <p:cNvPr id="12" name="Arrow: Pentagon 12">
              <a:extLst>
                <a:ext uri="{FF2B5EF4-FFF2-40B4-BE49-F238E27FC236}">
                  <a16:creationId xmlns="" xmlns:a16="http://schemas.microsoft.com/office/drawing/2014/main" id="{D99180F2-5FC9-4895-9C62-0CB9474D9C82}"/>
                </a:ext>
              </a:extLst>
            </p:cNvPr>
            <p:cNvSpPr/>
            <p:nvPr/>
          </p:nvSpPr>
          <p:spPr>
            <a:xfrm flipH="1">
              <a:off x="2180298" y="3708930"/>
              <a:ext cx="1325567" cy="365760"/>
            </a:xfrm>
            <a:prstGeom prst="homePlate">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Deeper</a:t>
              </a:r>
              <a:endParaRPr lang="en-US" b="1" dirty="0">
                <a:solidFill>
                  <a:schemeClr val="bg1"/>
                </a:solidFill>
              </a:endParaRPr>
            </a:p>
          </p:txBody>
        </p:sp>
        <p:sp>
          <p:nvSpPr>
            <p:cNvPr id="13" name="Arrow: Pentagon 13">
              <a:extLst>
                <a:ext uri="{FF2B5EF4-FFF2-40B4-BE49-F238E27FC236}">
                  <a16:creationId xmlns="" xmlns:a16="http://schemas.microsoft.com/office/drawing/2014/main" id="{6997B7B1-BA29-4830-B759-33B615380048}"/>
                </a:ext>
              </a:extLst>
            </p:cNvPr>
            <p:cNvSpPr/>
            <p:nvPr/>
          </p:nvSpPr>
          <p:spPr>
            <a:xfrm flipH="1">
              <a:off x="2180298" y="4743343"/>
              <a:ext cx="1325567" cy="365760"/>
            </a:xfrm>
            <a:prstGeom prst="homePlate">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Deepest</a:t>
              </a:r>
              <a:endParaRPr lang="en-US" b="1" dirty="0">
                <a:solidFill>
                  <a:schemeClr val="bg1"/>
                </a:solidFill>
              </a:endParaRPr>
            </a:p>
          </p:txBody>
        </p:sp>
      </p:grpSp>
    </p:spTree>
    <p:extLst>
      <p:ext uri="{BB962C8B-B14F-4D97-AF65-F5344CB8AC3E}">
        <p14:creationId xmlns:p14="http://schemas.microsoft.com/office/powerpoint/2010/main" val="13248507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503239" y="512763"/>
            <a:ext cx="8137524" cy="2193019"/>
          </a:xfrm>
          <a:prstGeom prst="roundRect">
            <a:avLst>
              <a:gd name="adj" fmla="val 6409"/>
            </a:avLst>
          </a:prstGeom>
          <a:solidFill>
            <a:srgbClr val="FFF9E7"/>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3"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smtClean="0">
                <a:latin typeface="+mn-lt"/>
              </a:rPr>
              <a:t>Aim</a:t>
            </a:r>
            <a:endParaRPr lang="en-US" sz="3600" dirty="0">
              <a:latin typeface="+mn-lt"/>
            </a:endParaRPr>
          </a:p>
        </p:txBody>
      </p:sp>
      <p:sp>
        <p:nvSpPr>
          <p:cNvPr id="14" name="Content Placeholder 15"/>
          <p:cNvSpPr txBox="1">
            <a:spLocks/>
          </p:cNvSpPr>
          <p:nvPr/>
        </p:nvSpPr>
        <p:spPr>
          <a:xfrm>
            <a:off x="628650" y="1127760"/>
            <a:ext cx="7886700" cy="1409700"/>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dirty="0">
                <a:solidFill>
                  <a:srgbClr val="000000"/>
                </a:solidFill>
              </a:rPr>
              <a:t>Solve comparison, sum and difference problems using information presented in a line graph.</a:t>
            </a:r>
          </a:p>
        </p:txBody>
      </p:sp>
    </p:spTree>
    <p:extLst>
      <p:ext uri="{BB962C8B-B14F-4D97-AF65-F5344CB8AC3E}">
        <p14:creationId xmlns:p14="http://schemas.microsoft.com/office/powerpoint/2010/main" val="36439351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5574" y="702863"/>
            <a:ext cx="2049798" cy="355276"/>
          </a:xfrm>
          <a:prstGeom prst="rect">
            <a:avLst/>
          </a:prstGeom>
          <a:solidFill>
            <a:srgbClr val="072F54"/>
          </a:solidFill>
        </p:spPr>
        <p:txBody>
          <a:bodyPr wrap="square" lIns="180000" tIns="36000" rIns="180000" bIns="72000" anchor="ctr">
            <a:spAutoFit/>
          </a:bodyPr>
          <a:lstStyle/>
          <a:p>
            <a:r>
              <a:rPr lang="en-GB" altLang="en-US" sz="1600" b="1" dirty="0" smtClean="0">
                <a:solidFill>
                  <a:schemeClr val="bg1"/>
                </a:solidFill>
              </a:rPr>
              <a:t>Draw Line Graphs</a:t>
            </a:r>
            <a:endParaRPr lang="en-GB" sz="1600" b="1" dirty="0">
              <a:solidFill>
                <a:schemeClr val="bg1"/>
              </a:solidFill>
            </a:endParaRPr>
          </a:p>
        </p:txBody>
      </p:sp>
      <p:sp>
        <p:nvSpPr>
          <p:cNvPr id="2" name="TextBox 1"/>
          <p:cNvSpPr txBox="1"/>
          <p:nvPr/>
        </p:nvSpPr>
        <p:spPr>
          <a:xfrm>
            <a:off x="755650" y="1292777"/>
            <a:ext cx="3218144" cy="1184940"/>
          </a:xfrm>
          <a:prstGeom prst="rect">
            <a:avLst/>
          </a:prstGeom>
          <a:noFill/>
        </p:spPr>
        <p:txBody>
          <a:bodyPr wrap="square" lIns="0" tIns="0" rIns="0" bIns="0" rtlCol="0">
            <a:spAutoFit/>
          </a:bodyPr>
          <a:lstStyle/>
          <a:p>
            <a:pPr>
              <a:spcAft>
                <a:spcPts val="600"/>
              </a:spcAft>
            </a:pPr>
            <a:r>
              <a:rPr lang="en-GB" dirty="0"/>
              <a:t>Class 5 measures the height of a sunflower over seven weeks. </a:t>
            </a:r>
            <a:endParaRPr lang="en-GB" dirty="0" smtClean="0"/>
          </a:p>
          <a:p>
            <a:pPr>
              <a:spcAft>
                <a:spcPts val="600"/>
              </a:spcAft>
            </a:pPr>
            <a:r>
              <a:rPr lang="en-GB" dirty="0" smtClean="0"/>
              <a:t>Here </a:t>
            </a:r>
            <a:r>
              <a:rPr lang="en-GB" dirty="0"/>
              <a:t>is the table of data that shows their results.</a:t>
            </a:r>
          </a:p>
        </p:txBody>
      </p:sp>
      <p:sp>
        <p:nvSpPr>
          <p:cNvPr id="97" name="Rectangle 96"/>
          <p:cNvSpPr/>
          <p:nvPr/>
        </p:nvSpPr>
        <p:spPr>
          <a:xfrm>
            <a:off x="2495372"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smtClean="0">
                <a:solidFill>
                  <a:schemeClr val="bg1"/>
                </a:solidFill>
              </a:rPr>
              <a:t>Diving</a:t>
            </a:r>
            <a:endParaRPr lang="en-GB" sz="1600" b="1" dirty="0">
              <a:solidFill>
                <a:schemeClr val="bg1"/>
              </a:solidFill>
            </a:endParaRPr>
          </a:p>
        </p:txBody>
      </p:sp>
      <p:cxnSp>
        <p:nvCxnSpPr>
          <p:cNvPr id="103" name="Straight Connector 102"/>
          <p:cNvCxnSpPr/>
          <p:nvPr/>
        </p:nvCxnSpPr>
        <p:spPr>
          <a:xfrm>
            <a:off x="2495372" y="679231"/>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0" name="Chart 9">
            <a:extLst>
              <a:ext uri="{FF2B5EF4-FFF2-40B4-BE49-F238E27FC236}">
                <a16:creationId xmlns="" xmlns:a16="http://schemas.microsoft.com/office/drawing/2014/main" id="{565FF28A-C680-4B01-9E38-80E9C5329BE3}"/>
              </a:ext>
            </a:extLst>
          </p:cNvPr>
          <p:cNvGraphicFramePr>
            <a:graphicFrameLocks/>
          </p:cNvGraphicFramePr>
          <p:nvPr>
            <p:extLst>
              <p:ext uri="{D42A27DB-BD31-4B8C-83A1-F6EECF244321}">
                <p14:modId xmlns:p14="http://schemas.microsoft.com/office/powerpoint/2010/main" val="1257032836"/>
              </p:ext>
            </p:extLst>
          </p:nvPr>
        </p:nvGraphicFramePr>
        <p:xfrm>
          <a:off x="4666004" y="1075231"/>
          <a:ext cx="4014453" cy="5221951"/>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 xmlns:a16="http://schemas.microsoft.com/office/drawing/2014/main" id="{10488C49-5374-42B5-89EA-2311C1A55E0A}"/>
              </a:ext>
            </a:extLst>
          </p:cNvPr>
          <p:cNvSpPr/>
          <p:nvPr/>
        </p:nvSpPr>
        <p:spPr>
          <a:xfrm>
            <a:off x="5031923" y="4111271"/>
            <a:ext cx="313140" cy="461665"/>
          </a:xfrm>
          <a:prstGeom prst="rect">
            <a:avLst/>
          </a:prstGeom>
        </p:spPr>
        <p:txBody>
          <a:bodyPr wrap="square">
            <a:spAutoFit/>
          </a:bodyPr>
          <a:lstStyle/>
          <a:p>
            <a:r>
              <a:rPr lang="en-GB" sz="2400" dirty="0" smtClean="0">
                <a:solidFill>
                  <a:schemeClr val="accent4"/>
                </a:solidFill>
              </a:rPr>
              <a:t>×</a:t>
            </a:r>
            <a:endParaRPr lang="en-GB" sz="2400" dirty="0">
              <a:solidFill>
                <a:schemeClr val="accent4"/>
              </a:solidFill>
            </a:endParaRPr>
          </a:p>
        </p:txBody>
      </p:sp>
      <p:sp>
        <p:nvSpPr>
          <p:cNvPr id="15" name="Rectangle 14">
            <a:extLst>
              <a:ext uri="{FF2B5EF4-FFF2-40B4-BE49-F238E27FC236}">
                <a16:creationId xmlns="" xmlns:a16="http://schemas.microsoft.com/office/drawing/2014/main" id="{10488C49-5374-42B5-89EA-2311C1A55E0A}"/>
              </a:ext>
            </a:extLst>
          </p:cNvPr>
          <p:cNvSpPr/>
          <p:nvPr/>
        </p:nvSpPr>
        <p:spPr>
          <a:xfrm>
            <a:off x="5031923" y="4706744"/>
            <a:ext cx="313140" cy="461665"/>
          </a:xfrm>
          <a:prstGeom prst="rect">
            <a:avLst/>
          </a:prstGeom>
        </p:spPr>
        <p:txBody>
          <a:bodyPr wrap="square">
            <a:spAutoFit/>
          </a:bodyPr>
          <a:lstStyle/>
          <a:p>
            <a:r>
              <a:rPr lang="en-GB" sz="2400" dirty="0" smtClean="0">
                <a:solidFill>
                  <a:srgbClr val="229DAE"/>
                </a:solidFill>
              </a:rPr>
              <a:t>×</a:t>
            </a:r>
            <a:endParaRPr lang="en-GB" sz="2400" dirty="0">
              <a:solidFill>
                <a:srgbClr val="229DAE"/>
              </a:solidFill>
            </a:endParaRPr>
          </a:p>
        </p:txBody>
      </p:sp>
      <p:sp>
        <p:nvSpPr>
          <p:cNvPr id="16" name="Rectangle 15">
            <a:extLst>
              <a:ext uri="{FF2B5EF4-FFF2-40B4-BE49-F238E27FC236}">
                <a16:creationId xmlns="" xmlns:a16="http://schemas.microsoft.com/office/drawing/2014/main" id="{10488C49-5374-42B5-89EA-2311C1A55E0A}"/>
              </a:ext>
            </a:extLst>
          </p:cNvPr>
          <p:cNvSpPr/>
          <p:nvPr/>
        </p:nvSpPr>
        <p:spPr>
          <a:xfrm>
            <a:off x="5031923" y="5040995"/>
            <a:ext cx="313140" cy="461665"/>
          </a:xfrm>
          <a:prstGeom prst="rect">
            <a:avLst/>
          </a:prstGeom>
        </p:spPr>
        <p:txBody>
          <a:bodyPr wrap="square">
            <a:spAutoFit/>
          </a:bodyPr>
          <a:lstStyle/>
          <a:p>
            <a:r>
              <a:rPr lang="en-GB" sz="2400" dirty="0" smtClean="0">
                <a:solidFill>
                  <a:srgbClr val="FF6600"/>
                </a:solidFill>
              </a:rPr>
              <a:t>×</a:t>
            </a:r>
            <a:endParaRPr lang="en-GB" sz="2400" dirty="0">
              <a:solidFill>
                <a:srgbClr val="FF6600"/>
              </a:solidFill>
            </a:endParaRPr>
          </a:p>
        </p:txBody>
      </p:sp>
      <p:sp>
        <p:nvSpPr>
          <p:cNvPr id="19" name="TextBox 18"/>
          <p:cNvSpPr txBox="1"/>
          <p:nvPr/>
        </p:nvSpPr>
        <p:spPr>
          <a:xfrm>
            <a:off x="4020075" y="5800930"/>
            <a:ext cx="1876834" cy="369332"/>
          </a:xfrm>
          <a:prstGeom prst="rect">
            <a:avLst/>
          </a:prstGeom>
          <a:noFill/>
        </p:spPr>
        <p:txBody>
          <a:bodyPr wrap="square" rtlCol="0">
            <a:spAutoFit/>
          </a:bodyPr>
          <a:lstStyle/>
          <a:p>
            <a:r>
              <a:rPr lang="en-US" dirty="0" smtClean="0">
                <a:solidFill>
                  <a:srgbClr val="00B050"/>
                </a:solidFill>
              </a:rPr>
              <a:t>Orange</a:t>
            </a:r>
            <a:endParaRPr lang="en-GB" dirty="0">
              <a:solidFill>
                <a:srgbClr val="00B050"/>
              </a:solidFill>
            </a:endParaRPr>
          </a:p>
        </p:txBody>
      </p:sp>
      <p:graphicFrame>
        <p:nvGraphicFramePr>
          <p:cNvPr id="20" name="Table 19">
            <a:extLst>
              <a:ext uri="{FF2B5EF4-FFF2-40B4-BE49-F238E27FC236}">
                <a16:creationId xmlns="" xmlns:a16="http://schemas.microsoft.com/office/drawing/2014/main" id="{A46F9A25-8389-4CCD-B1CE-E638FC3837DD}"/>
              </a:ext>
            </a:extLst>
          </p:cNvPr>
          <p:cNvGraphicFramePr>
            <a:graphicFrameLocks noGrp="1"/>
          </p:cNvGraphicFramePr>
          <p:nvPr>
            <p:extLst>
              <p:ext uri="{D42A27DB-BD31-4B8C-83A1-F6EECF244321}">
                <p14:modId xmlns:p14="http://schemas.microsoft.com/office/powerpoint/2010/main" val="3852105192"/>
              </p:ext>
            </p:extLst>
          </p:nvPr>
        </p:nvGraphicFramePr>
        <p:xfrm>
          <a:off x="750577" y="2682659"/>
          <a:ext cx="2141710" cy="2363496"/>
        </p:xfrm>
        <a:graphic>
          <a:graphicData uri="http://schemas.openxmlformats.org/drawingml/2006/table">
            <a:tbl>
              <a:tblPr>
                <a:tableStyleId>{5C22544A-7EE6-4342-B048-85BDC9FD1C3A}</a:tableStyleId>
              </a:tblPr>
              <a:tblGrid>
                <a:gridCol w="688589">
                  <a:extLst>
                    <a:ext uri="{9D8B030D-6E8A-4147-A177-3AD203B41FA5}">
                      <a16:colId xmlns="" xmlns:a16="http://schemas.microsoft.com/office/drawing/2014/main" val="1582340078"/>
                    </a:ext>
                  </a:extLst>
                </a:gridCol>
                <a:gridCol w="1453121">
                  <a:extLst>
                    <a:ext uri="{9D8B030D-6E8A-4147-A177-3AD203B41FA5}">
                      <a16:colId xmlns="" xmlns:a16="http://schemas.microsoft.com/office/drawing/2014/main" val="3984688079"/>
                    </a:ext>
                  </a:extLst>
                </a:gridCol>
              </a:tblGrid>
              <a:tr h="295437">
                <a:tc>
                  <a:txBody>
                    <a:bodyPr/>
                    <a:lstStyle/>
                    <a:p>
                      <a:pPr algn="ctr">
                        <a:lnSpc>
                          <a:spcPct val="107000"/>
                        </a:lnSpc>
                        <a:spcAft>
                          <a:spcPts val="0"/>
                        </a:spcAft>
                      </a:pPr>
                      <a:r>
                        <a:rPr lang="en-GB" sz="1800" dirty="0" smtClean="0">
                          <a:effectLst/>
                          <a:latin typeface="+mn-lt"/>
                        </a:rPr>
                        <a:t>Week</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800" dirty="0">
                          <a:effectLst/>
                          <a:latin typeface="+mn-lt"/>
                        </a:rPr>
                        <a:t>Height (cm</a:t>
                      </a:r>
                      <a:r>
                        <a:rPr lang="en-GB" sz="1800" dirty="0" smtClean="0">
                          <a:effectLst/>
                          <a:latin typeface="+mn-lt"/>
                        </a:rPr>
                        <a:t>)</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C000"/>
                    </a:solidFill>
                  </a:tcPr>
                </a:tc>
                <a:extLst>
                  <a:ext uri="{0D108BD9-81ED-4DB2-BD59-A6C34878D82A}">
                    <a16:rowId xmlns="" xmlns:a16="http://schemas.microsoft.com/office/drawing/2014/main" val="3851787088"/>
                  </a:ext>
                </a:extLst>
              </a:tr>
              <a:tr h="295437">
                <a:tc>
                  <a:txBody>
                    <a:bodyPr/>
                    <a:lstStyle/>
                    <a:p>
                      <a:pPr algn="ctr">
                        <a:lnSpc>
                          <a:spcPct val="107000"/>
                        </a:lnSpc>
                        <a:spcAft>
                          <a:spcPts val="0"/>
                        </a:spcAft>
                      </a:pPr>
                      <a:r>
                        <a:rPr lang="en-GB" sz="1600" dirty="0">
                          <a:solidFill>
                            <a:schemeClr val="tx1"/>
                          </a:solidFill>
                          <a:effectLst/>
                          <a:latin typeface="+mn-lt"/>
                          <a:ea typeface="Calibri" panose="020F0502020204030204" pitchFamily="34" charset="0"/>
                          <a:cs typeface="Times New Roman" panose="02020603050405020304" pitchFamily="18" charset="0"/>
                        </a:rPr>
                        <a:t>1</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rPr>
                        <a:t>54</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673942597"/>
                  </a:ext>
                </a:extLst>
              </a:tr>
              <a:tr h="295437">
                <a:tc>
                  <a:txBody>
                    <a:bodyPr/>
                    <a:lstStyle/>
                    <a:p>
                      <a:pPr algn="ctr">
                        <a:lnSpc>
                          <a:spcPct val="107000"/>
                        </a:lnSpc>
                        <a:spcAft>
                          <a:spcPts val="0"/>
                        </a:spcAft>
                      </a:pPr>
                      <a:r>
                        <a:rPr lang="en-GB" sz="1600" dirty="0">
                          <a:solidFill>
                            <a:schemeClr val="tx1"/>
                          </a:solidFill>
                          <a:effectLst/>
                          <a:latin typeface="+mn-lt"/>
                          <a:ea typeface="Calibri" panose="020F0502020204030204" pitchFamily="34" charset="0"/>
                          <a:cs typeface="Times New Roman" panose="02020603050405020304" pitchFamily="18" charset="0"/>
                        </a:rPr>
                        <a:t>2</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ea typeface="Calibri" panose="020F0502020204030204" pitchFamily="34" charset="0"/>
                          <a:cs typeface="Times New Roman" panose="02020603050405020304" pitchFamily="18" charset="0"/>
                        </a:rPr>
                        <a:t>63</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1852658671"/>
                  </a:ext>
                </a:extLst>
              </a:tr>
              <a:tr h="295437">
                <a:tc>
                  <a:txBody>
                    <a:bodyPr/>
                    <a:lstStyle/>
                    <a:p>
                      <a:pPr algn="ctr">
                        <a:lnSpc>
                          <a:spcPct val="107000"/>
                        </a:lnSpc>
                        <a:spcAft>
                          <a:spcPts val="0"/>
                        </a:spcAft>
                      </a:pPr>
                      <a:r>
                        <a:rPr lang="en-GB" sz="1600" dirty="0">
                          <a:solidFill>
                            <a:schemeClr val="tx1"/>
                          </a:solidFill>
                          <a:effectLst/>
                          <a:latin typeface="+mn-lt"/>
                          <a:ea typeface="Calibri" panose="020F0502020204030204" pitchFamily="34" charset="0"/>
                          <a:cs typeface="Times New Roman" panose="02020603050405020304" pitchFamily="18" charset="0"/>
                        </a:rPr>
                        <a:t>3</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ea typeface="Calibri" panose="020F0502020204030204" pitchFamily="34" charset="0"/>
                          <a:cs typeface="Times New Roman" panose="02020603050405020304" pitchFamily="18" charset="0"/>
                        </a:rPr>
                        <a:t>70</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381447338"/>
                  </a:ext>
                </a:extLst>
              </a:tr>
              <a:tr h="295437">
                <a:tc>
                  <a:txBody>
                    <a:bodyPr/>
                    <a:lstStyle/>
                    <a:p>
                      <a:pPr algn="ctr">
                        <a:lnSpc>
                          <a:spcPct val="107000"/>
                        </a:lnSpc>
                        <a:spcAft>
                          <a:spcPts val="0"/>
                        </a:spcAft>
                      </a:pPr>
                      <a:r>
                        <a:rPr lang="en-GB" sz="1600" dirty="0">
                          <a:solidFill>
                            <a:schemeClr val="tx1"/>
                          </a:solidFill>
                          <a:effectLst/>
                          <a:latin typeface="+mn-lt"/>
                          <a:ea typeface="Calibri" panose="020F0502020204030204" pitchFamily="34" charset="0"/>
                          <a:cs typeface="Times New Roman" panose="02020603050405020304" pitchFamily="18" charset="0"/>
                        </a:rPr>
                        <a:t>4</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ea typeface="Calibri" panose="020F0502020204030204" pitchFamily="34" charset="0"/>
                          <a:cs typeface="Times New Roman" panose="02020603050405020304" pitchFamily="18" charset="0"/>
                        </a:rPr>
                        <a:t>75</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3358641313"/>
                  </a:ext>
                </a:extLst>
              </a:tr>
              <a:tr h="295437">
                <a:tc>
                  <a:txBody>
                    <a:bodyPr/>
                    <a:lstStyle/>
                    <a:p>
                      <a:pPr algn="ctr">
                        <a:lnSpc>
                          <a:spcPct val="107000"/>
                        </a:lnSpc>
                        <a:spcAft>
                          <a:spcPts val="0"/>
                        </a:spcAft>
                      </a:pPr>
                      <a:r>
                        <a:rPr lang="en-GB" sz="1600" dirty="0">
                          <a:solidFill>
                            <a:schemeClr val="tx1"/>
                          </a:solidFill>
                          <a:effectLst/>
                          <a:latin typeface="+mn-lt"/>
                          <a:ea typeface="Calibri" panose="020F0502020204030204" pitchFamily="34" charset="0"/>
                          <a:cs typeface="Times New Roman" panose="02020603050405020304" pitchFamily="18" charset="0"/>
                        </a:rPr>
                        <a:t>5</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ea typeface="Calibri" panose="020F0502020204030204" pitchFamily="34" charset="0"/>
                          <a:cs typeface="Times New Roman" panose="02020603050405020304" pitchFamily="18" charset="0"/>
                        </a:rPr>
                        <a:t>82</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1393199851"/>
                  </a:ext>
                </a:extLst>
              </a:tr>
              <a:tr h="295437">
                <a:tc>
                  <a:txBody>
                    <a:bodyPr/>
                    <a:lstStyle/>
                    <a:p>
                      <a:pPr algn="ctr">
                        <a:lnSpc>
                          <a:spcPct val="107000"/>
                        </a:lnSpc>
                        <a:spcAft>
                          <a:spcPts val="0"/>
                        </a:spcAft>
                      </a:pPr>
                      <a:r>
                        <a:rPr lang="en-GB" sz="1600">
                          <a:solidFill>
                            <a:schemeClr val="tx1"/>
                          </a:solidFill>
                          <a:effectLst/>
                          <a:latin typeface="+mn-lt"/>
                          <a:ea typeface="Calibri" panose="020F0502020204030204" pitchFamily="34" charset="0"/>
                          <a:cs typeface="Times New Roman" panose="02020603050405020304" pitchFamily="18" charset="0"/>
                        </a:rPr>
                        <a:t>6</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ea typeface="Calibri" panose="020F0502020204030204" pitchFamily="34" charset="0"/>
                          <a:cs typeface="Times New Roman" panose="02020603050405020304" pitchFamily="18" charset="0"/>
                        </a:rPr>
                        <a:t>87</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3395226630"/>
                  </a:ext>
                </a:extLst>
              </a:tr>
              <a:tr h="295437">
                <a:tc>
                  <a:txBody>
                    <a:bodyPr/>
                    <a:lstStyle/>
                    <a:p>
                      <a:pPr algn="ctr">
                        <a:lnSpc>
                          <a:spcPct val="107000"/>
                        </a:lnSpc>
                        <a:spcAft>
                          <a:spcPts val="0"/>
                        </a:spcAft>
                      </a:pPr>
                      <a:r>
                        <a:rPr lang="en-GB" sz="1600">
                          <a:solidFill>
                            <a:schemeClr val="tx1"/>
                          </a:solidFill>
                          <a:effectLst/>
                          <a:latin typeface="+mn-lt"/>
                          <a:ea typeface="Calibri" panose="020F0502020204030204" pitchFamily="34" charset="0"/>
                          <a:cs typeface="Times New Roman" panose="02020603050405020304" pitchFamily="18" charset="0"/>
                        </a:rPr>
                        <a:t>7</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ea typeface="Calibri" panose="020F0502020204030204" pitchFamily="34" charset="0"/>
                          <a:cs typeface="Times New Roman" panose="02020603050405020304" pitchFamily="18" charset="0"/>
                        </a:rPr>
                        <a:t>94</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2378059076"/>
                  </a:ext>
                </a:extLst>
              </a:tr>
            </a:tbl>
          </a:graphicData>
        </a:graphic>
      </p:graphicFrame>
      <p:sp>
        <p:nvSpPr>
          <p:cNvPr id="21" name="TextBox 20"/>
          <p:cNvSpPr txBox="1"/>
          <p:nvPr/>
        </p:nvSpPr>
        <p:spPr>
          <a:xfrm>
            <a:off x="665375" y="5265499"/>
            <a:ext cx="3500970" cy="923330"/>
          </a:xfrm>
          <a:prstGeom prst="rect">
            <a:avLst/>
          </a:prstGeom>
          <a:noFill/>
        </p:spPr>
        <p:txBody>
          <a:bodyPr wrap="square" rtlCol="0">
            <a:spAutoFit/>
          </a:bodyPr>
          <a:lstStyle/>
          <a:p>
            <a:pPr marL="268288" indent="-268288">
              <a:buFont typeface="+mj-lt"/>
              <a:buAutoNum type="arabicPeriod"/>
            </a:pPr>
            <a:r>
              <a:rPr lang="en-GB" dirty="0"/>
              <a:t>Which point has been plotted correctly to show the height of the sunflower in week </a:t>
            </a:r>
            <a:r>
              <a:rPr lang="en-GB" dirty="0" smtClean="0"/>
              <a:t>1?</a:t>
            </a:r>
            <a:endParaRPr lang="en-GB" dirty="0"/>
          </a:p>
        </p:txBody>
      </p:sp>
    </p:spTree>
    <p:extLst>
      <p:ext uri="{BB962C8B-B14F-4D97-AF65-F5344CB8AC3E}">
        <p14:creationId xmlns:p14="http://schemas.microsoft.com/office/powerpoint/2010/main" val="237606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5574" y="702863"/>
            <a:ext cx="2049798" cy="355276"/>
          </a:xfrm>
          <a:prstGeom prst="rect">
            <a:avLst/>
          </a:prstGeom>
          <a:solidFill>
            <a:srgbClr val="072F54"/>
          </a:solidFill>
        </p:spPr>
        <p:txBody>
          <a:bodyPr wrap="square" lIns="180000" tIns="36000" rIns="180000" bIns="72000" anchor="ctr">
            <a:spAutoFit/>
          </a:bodyPr>
          <a:lstStyle/>
          <a:p>
            <a:r>
              <a:rPr lang="en-GB" altLang="en-US" sz="1600" b="1" dirty="0" smtClean="0">
                <a:solidFill>
                  <a:schemeClr val="bg1"/>
                </a:solidFill>
              </a:rPr>
              <a:t>Draw Line Graphs</a:t>
            </a:r>
            <a:endParaRPr lang="en-GB" sz="1600" b="1" dirty="0">
              <a:solidFill>
                <a:schemeClr val="bg1"/>
              </a:solidFill>
            </a:endParaRPr>
          </a:p>
        </p:txBody>
      </p:sp>
      <p:sp>
        <p:nvSpPr>
          <p:cNvPr id="2" name="TextBox 1"/>
          <p:cNvSpPr txBox="1"/>
          <p:nvPr/>
        </p:nvSpPr>
        <p:spPr>
          <a:xfrm>
            <a:off x="755650" y="1292777"/>
            <a:ext cx="3218144" cy="1184940"/>
          </a:xfrm>
          <a:prstGeom prst="rect">
            <a:avLst/>
          </a:prstGeom>
          <a:noFill/>
        </p:spPr>
        <p:txBody>
          <a:bodyPr wrap="square" lIns="0" tIns="0" rIns="0" bIns="0" rtlCol="0">
            <a:spAutoFit/>
          </a:bodyPr>
          <a:lstStyle/>
          <a:p>
            <a:pPr>
              <a:spcAft>
                <a:spcPts val="600"/>
              </a:spcAft>
            </a:pPr>
            <a:r>
              <a:rPr lang="en-GB" dirty="0"/>
              <a:t>Class 5 measures the height of a sunflower over seven weeks. </a:t>
            </a:r>
            <a:endParaRPr lang="en-GB" dirty="0" smtClean="0"/>
          </a:p>
          <a:p>
            <a:pPr>
              <a:spcAft>
                <a:spcPts val="600"/>
              </a:spcAft>
            </a:pPr>
            <a:r>
              <a:rPr lang="en-GB" dirty="0" smtClean="0"/>
              <a:t>Here </a:t>
            </a:r>
            <a:r>
              <a:rPr lang="en-GB" dirty="0"/>
              <a:t>is the table of data that shows their results.</a:t>
            </a:r>
          </a:p>
        </p:txBody>
      </p:sp>
      <p:sp>
        <p:nvSpPr>
          <p:cNvPr id="97" name="Rectangle 96"/>
          <p:cNvSpPr/>
          <p:nvPr/>
        </p:nvSpPr>
        <p:spPr>
          <a:xfrm>
            <a:off x="2495372"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smtClean="0">
                <a:solidFill>
                  <a:schemeClr val="bg1"/>
                </a:solidFill>
              </a:rPr>
              <a:t>Diving</a:t>
            </a:r>
            <a:endParaRPr lang="en-GB" sz="1600" b="1" dirty="0">
              <a:solidFill>
                <a:schemeClr val="bg1"/>
              </a:solidFill>
            </a:endParaRPr>
          </a:p>
        </p:txBody>
      </p:sp>
      <p:cxnSp>
        <p:nvCxnSpPr>
          <p:cNvPr id="103" name="Straight Connector 102"/>
          <p:cNvCxnSpPr/>
          <p:nvPr/>
        </p:nvCxnSpPr>
        <p:spPr>
          <a:xfrm>
            <a:off x="2495372" y="679231"/>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0" name="Chart 9">
            <a:extLst>
              <a:ext uri="{FF2B5EF4-FFF2-40B4-BE49-F238E27FC236}">
                <a16:creationId xmlns="" xmlns:a16="http://schemas.microsoft.com/office/drawing/2014/main" id="{565FF28A-C680-4B01-9E38-80E9C5329BE3}"/>
              </a:ext>
            </a:extLst>
          </p:cNvPr>
          <p:cNvGraphicFramePr>
            <a:graphicFrameLocks/>
          </p:cNvGraphicFramePr>
          <p:nvPr>
            <p:extLst>
              <p:ext uri="{D42A27DB-BD31-4B8C-83A1-F6EECF244321}">
                <p14:modId xmlns:p14="http://schemas.microsoft.com/office/powerpoint/2010/main" val="1257032836"/>
              </p:ext>
            </p:extLst>
          </p:nvPr>
        </p:nvGraphicFramePr>
        <p:xfrm>
          <a:off x="4666004" y="1075231"/>
          <a:ext cx="4014453" cy="5221951"/>
        </p:xfrm>
        <a:graphic>
          <a:graphicData uri="http://schemas.openxmlformats.org/drawingml/2006/chart">
            <c:chart xmlns:c="http://schemas.openxmlformats.org/drawingml/2006/chart" xmlns:r="http://schemas.openxmlformats.org/officeDocument/2006/relationships" r:id="rId3"/>
          </a:graphicData>
        </a:graphic>
      </p:graphicFrame>
      <p:sp>
        <p:nvSpPr>
          <p:cNvPr id="20" name="Rectangle 19">
            <a:extLst>
              <a:ext uri="{FF2B5EF4-FFF2-40B4-BE49-F238E27FC236}">
                <a16:creationId xmlns="" xmlns:a16="http://schemas.microsoft.com/office/drawing/2014/main" id="{10488C49-5374-42B5-89EA-2311C1A55E0A}"/>
              </a:ext>
            </a:extLst>
          </p:cNvPr>
          <p:cNvSpPr/>
          <p:nvPr/>
        </p:nvSpPr>
        <p:spPr>
          <a:xfrm>
            <a:off x="5568660" y="4531671"/>
            <a:ext cx="313140" cy="461665"/>
          </a:xfrm>
          <a:prstGeom prst="rect">
            <a:avLst/>
          </a:prstGeom>
        </p:spPr>
        <p:txBody>
          <a:bodyPr wrap="square">
            <a:spAutoFit/>
          </a:bodyPr>
          <a:lstStyle/>
          <a:p>
            <a:r>
              <a:rPr lang="en-GB" sz="2400" dirty="0" smtClean="0">
                <a:solidFill>
                  <a:srgbClr val="FF6600"/>
                </a:solidFill>
              </a:rPr>
              <a:t>×</a:t>
            </a:r>
            <a:endParaRPr lang="en-GB" sz="2400" dirty="0">
              <a:solidFill>
                <a:srgbClr val="FF6600"/>
              </a:solidFill>
            </a:endParaRPr>
          </a:p>
        </p:txBody>
      </p:sp>
      <p:sp>
        <p:nvSpPr>
          <p:cNvPr id="21" name="Rectangle 20">
            <a:extLst>
              <a:ext uri="{FF2B5EF4-FFF2-40B4-BE49-F238E27FC236}">
                <a16:creationId xmlns="" xmlns:a16="http://schemas.microsoft.com/office/drawing/2014/main" id="{10488C49-5374-42B5-89EA-2311C1A55E0A}"/>
              </a:ext>
            </a:extLst>
          </p:cNvPr>
          <p:cNvSpPr/>
          <p:nvPr/>
        </p:nvSpPr>
        <p:spPr>
          <a:xfrm>
            <a:off x="5568660" y="4289619"/>
            <a:ext cx="313140" cy="461665"/>
          </a:xfrm>
          <a:prstGeom prst="rect">
            <a:avLst/>
          </a:prstGeom>
        </p:spPr>
        <p:txBody>
          <a:bodyPr wrap="square">
            <a:spAutoFit/>
          </a:bodyPr>
          <a:lstStyle/>
          <a:p>
            <a:r>
              <a:rPr lang="en-GB" sz="2400" dirty="0" smtClean="0">
                <a:solidFill>
                  <a:srgbClr val="229DAE"/>
                </a:solidFill>
              </a:rPr>
              <a:t>×</a:t>
            </a:r>
            <a:endParaRPr lang="en-GB" sz="2400" dirty="0">
              <a:solidFill>
                <a:srgbClr val="229DAE"/>
              </a:solidFill>
            </a:endParaRPr>
          </a:p>
        </p:txBody>
      </p:sp>
      <p:sp>
        <p:nvSpPr>
          <p:cNvPr id="22" name="Rectangle 21">
            <a:extLst>
              <a:ext uri="{FF2B5EF4-FFF2-40B4-BE49-F238E27FC236}">
                <a16:creationId xmlns="" xmlns:a16="http://schemas.microsoft.com/office/drawing/2014/main" id="{10488C49-5374-42B5-89EA-2311C1A55E0A}"/>
              </a:ext>
            </a:extLst>
          </p:cNvPr>
          <p:cNvSpPr/>
          <p:nvPr/>
        </p:nvSpPr>
        <p:spPr>
          <a:xfrm>
            <a:off x="5034952" y="5044606"/>
            <a:ext cx="313140" cy="461665"/>
          </a:xfrm>
          <a:prstGeom prst="rect">
            <a:avLst/>
          </a:prstGeom>
        </p:spPr>
        <p:txBody>
          <a:bodyPr wrap="square">
            <a:spAutoFit/>
          </a:bodyPr>
          <a:lstStyle/>
          <a:p>
            <a:r>
              <a:rPr lang="en-GB" sz="2400" dirty="0" smtClean="0"/>
              <a:t>×</a:t>
            </a:r>
            <a:endParaRPr lang="en-GB" sz="2400" dirty="0"/>
          </a:p>
        </p:txBody>
      </p:sp>
      <p:sp>
        <p:nvSpPr>
          <p:cNvPr id="23" name="Rectangle 22">
            <a:extLst>
              <a:ext uri="{FF2B5EF4-FFF2-40B4-BE49-F238E27FC236}">
                <a16:creationId xmlns="" xmlns:a16="http://schemas.microsoft.com/office/drawing/2014/main" id="{10488C49-5374-42B5-89EA-2311C1A55E0A}"/>
              </a:ext>
            </a:extLst>
          </p:cNvPr>
          <p:cNvSpPr/>
          <p:nvPr/>
        </p:nvSpPr>
        <p:spPr>
          <a:xfrm>
            <a:off x="5568660" y="4114057"/>
            <a:ext cx="313140" cy="461665"/>
          </a:xfrm>
          <a:prstGeom prst="rect">
            <a:avLst/>
          </a:prstGeom>
        </p:spPr>
        <p:txBody>
          <a:bodyPr wrap="square">
            <a:spAutoFit/>
          </a:bodyPr>
          <a:lstStyle/>
          <a:p>
            <a:r>
              <a:rPr lang="en-GB" sz="2400" dirty="0" smtClean="0">
                <a:solidFill>
                  <a:schemeClr val="accent4"/>
                </a:solidFill>
              </a:rPr>
              <a:t>×</a:t>
            </a:r>
            <a:endParaRPr lang="en-GB" sz="2400" dirty="0">
              <a:solidFill>
                <a:schemeClr val="accent4"/>
              </a:solidFill>
            </a:endParaRPr>
          </a:p>
        </p:txBody>
      </p:sp>
      <p:sp>
        <p:nvSpPr>
          <p:cNvPr id="24" name="TextBox 23"/>
          <p:cNvSpPr txBox="1"/>
          <p:nvPr/>
        </p:nvSpPr>
        <p:spPr>
          <a:xfrm>
            <a:off x="4020075" y="5800930"/>
            <a:ext cx="1876834" cy="369332"/>
          </a:xfrm>
          <a:prstGeom prst="rect">
            <a:avLst/>
          </a:prstGeom>
          <a:noFill/>
        </p:spPr>
        <p:txBody>
          <a:bodyPr wrap="square" rtlCol="0">
            <a:spAutoFit/>
          </a:bodyPr>
          <a:lstStyle/>
          <a:p>
            <a:r>
              <a:rPr lang="en-US" dirty="0" smtClean="0">
                <a:solidFill>
                  <a:srgbClr val="00B050"/>
                </a:solidFill>
              </a:rPr>
              <a:t>Blue</a:t>
            </a:r>
            <a:endParaRPr lang="en-GB" dirty="0">
              <a:solidFill>
                <a:srgbClr val="00B050"/>
              </a:solidFill>
            </a:endParaRPr>
          </a:p>
        </p:txBody>
      </p:sp>
      <p:graphicFrame>
        <p:nvGraphicFramePr>
          <p:cNvPr id="25" name="Table 24">
            <a:extLst>
              <a:ext uri="{FF2B5EF4-FFF2-40B4-BE49-F238E27FC236}">
                <a16:creationId xmlns="" xmlns:a16="http://schemas.microsoft.com/office/drawing/2014/main" id="{A46F9A25-8389-4CCD-B1CE-E638FC3837DD}"/>
              </a:ext>
            </a:extLst>
          </p:cNvPr>
          <p:cNvGraphicFramePr>
            <a:graphicFrameLocks noGrp="1"/>
          </p:cNvGraphicFramePr>
          <p:nvPr>
            <p:extLst>
              <p:ext uri="{D42A27DB-BD31-4B8C-83A1-F6EECF244321}">
                <p14:modId xmlns:p14="http://schemas.microsoft.com/office/powerpoint/2010/main" val="3654889459"/>
              </p:ext>
            </p:extLst>
          </p:nvPr>
        </p:nvGraphicFramePr>
        <p:xfrm>
          <a:off x="750577" y="2682659"/>
          <a:ext cx="2141710" cy="2363496"/>
        </p:xfrm>
        <a:graphic>
          <a:graphicData uri="http://schemas.openxmlformats.org/drawingml/2006/table">
            <a:tbl>
              <a:tblPr>
                <a:tableStyleId>{5C22544A-7EE6-4342-B048-85BDC9FD1C3A}</a:tableStyleId>
              </a:tblPr>
              <a:tblGrid>
                <a:gridCol w="688589">
                  <a:extLst>
                    <a:ext uri="{9D8B030D-6E8A-4147-A177-3AD203B41FA5}">
                      <a16:colId xmlns="" xmlns:a16="http://schemas.microsoft.com/office/drawing/2014/main" val="1582340078"/>
                    </a:ext>
                  </a:extLst>
                </a:gridCol>
                <a:gridCol w="1453121">
                  <a:extLst>
                    <a:ext uri="{9D8B030D-6E8A-4147-A177-3AD203B41FA5}">
                      <a16:colId xmlns="" xmlns:a16="http://schemas.microsoft.com/office/drawing/2014/main" val="3984688079"/>
                    </a:ext>
                  </a:extLst>
                </a:gridCol>
              </a:tblGrid>
              <a:tr h="295437">
                <a:tc>
                  <a:txBody>
                    <a:bodyPr/>
                    <a:lstStyle/>
                    <a:p>
                      <a:pPr algn="ctr">
                        <a:lnSpc>
                          <a:spcPct val="107000"/>
                        </a:lnSpc>
                        <a:spcAft>
                          <a:spcPts val="0"/>
                        </a:spcAft>
                      </a:pPr>
                      <a:r>
                        <a:rPr lang="en-GB" sz="1800" dirty="0" smtClean="0">
                          <a:effectLst/>
                          <a:latin typeface="+mn-lt"/>
                        </a:rPr>
                        <a:t>Week</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800" dirty="0">
                          <a:effectLst/>
                          <a:latin typeface="+mn-lt"/>
                        </a:rPr>
                        <a:t>Height (cm</a:t>
                      </a:r>
                      <a:r>
                        <a:rPr lang="en-GB" sz="1800" dirty="0" smtClean="0">
                          <a:effectLst/>
                          <a:latin typeface="+mn-lt"/>
                        </a:rPr>
                        <a:t>)</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C000"/>
                    </a:solidFill>
                  </a:tcPr>
                </a:tc>
                <a:extLst>
                  <a:ext uri="{0D108BD9-81ED-4DB2-BD59-A6C34878D82A}">
                    <a16:rowId xmlns="" xmlns:a16="http://schemas.microsoft.com/office/drawing/2014/main" val="3851787088"/>
                  </a:ext>
                </a:extLst>
              </a:tr>
              <a:tr h="295437">
                <a:tc>
                  <a:txBody>
                    <a:bodyPr/>
                    <a:lstStyle/>
                    <a:p>
                      <a:pPr algn="ctr">
                        <a:lnSpc>
                          <a:spcPct val="107000"/>
                        </a:lnSpc>
                        <a:spcAft>
                          <a:spcPts val="0"/>
                        </a:spcAft>
                      </a:pPr>
                      <a:r>
                        <a:rPr lang="en-GB" sz="1600" dirty="0">
                          <a:solidFill>
                            <a:schemeClr val="tx1"/>
                          </a:solidFill>
                          <a:effectLst/>
                          <a:latin typeface="+mn-lt"/>
                          <a:ea typeface="Calibri" panose="020F0502020204030204" pitchFamily="34" charset="0"/>
                          <a:cs typeface="Times New Roman" panose="02020603050405020304" pitchFamily="18" charset="0"/>
                        </a:rPr>
                        <a:t>1</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rPr>
                        <a:t>54</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673942597"/>
                  </a:ext>
                </a:extLst>
              </a:tr>
              <a:tr h="295437">
                <a:tc>
                  <a:txBody>
                    <a:bodyPr/>
                    <a:lstStyle/>
                    <a:p>
                      <a:pPr algn="ctr">
                        <a:lnSpc>
                          <a:spcPct val="107000"/>
                        </a:lnSpc>
                        <a:spcAft>
                          <a:spcPts val="0"/>
                        </a:spcAft>
                      </a:pPr>
                      <a:r>
                        <a:rPr lang="en-GB" sz="1600" dirty="0">
                          <a:solidFill>
                            <a:schemeClr val="tx1"/>
                          </a:solidFill>
                          <a:effectLst/>
                          <a:latin typeface="+mn-lt"/>
                          <a:ea typeface="Calibri" panose="020F0502020204030204" pitchFamily="34" charset="0"/>
                          <a:cs typeface="Times New Roman" panose="02020603050405020304" pitchFamily="18" charset="0"/>
                        </a:rPr>
                        <a:t>2</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ea typeface="Calibri" panose="020F0502020204030204" pitchFamily="34" charset="0"/>
                          <a:cs typeface="Times New Roman" panose="02020603050405020304" pitchFamily="18" charset="0"/>
                        </a:rPr>
                        <a:t>63</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1852658671"/>
                  </a:ext>
                </a:extLst>
              </a:tr>
              <a:tr h="295437">
                <a:tc>
                  <a:txBody>
                    <a:bodyPr/>
                    <a:lstStyle/>
                    <a:p>
                      <a:pPr algn="ctr">
                        <a:lnSpc>
                          <a:spcPct val="107000"/>
                        </a:lnSpc>
                        <a:spcAft>
                          <a:spcPts val="0"/>
                        </a:spcAft>
                      </a:pPr>
                      <a:r>
                        <a:rPr lang="en-GB" sz="1600" dirty="0">
                          <a:solidFill>
                            <a:schemeClr val="tx1"/>
                          </a:solidFill>
                          <a:effectLst/>
                          <a:latin typeface="+mn-lt"/>
                          <a:ea typeface="Calibri" panose="020F0502020204030204" pitchFamily="34" charset="0"/>
                          <a:cs typeface="Times New Roman" panose="02020603050405020304" pitchFamily="18" charset="0"/>
                        </a:rPr>
                        <a:t>3</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ea typeface="Calibri" panose="020F0502020204030204" pitchFamily="34" charset="0"/>
                          <a:cs typeface="Times New Roman" panose="02020603050405020304" pitchFamily="18" charset="0"/>
                        </a:rPr>
                        <a:t>70</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381447338"/>
                  </a:ext>
                </a:extLst>
              </a:tr>
              <a:tr h="295437">
                <a:tc>
                  <a:txBody>
                    <a:bodyPr/>
                    <a:lstStyle/>
                    <a:p>
                      <a:pPr algn="ctr">
                        <a:lnSpc>
                          <a:spcPct val="107000"/>
                        </a:lnSpc>
                        <a:spcAft>
                          <a:spcPts val="0"/>
                        </a:spcAft>
                      </a:pPr>
                      <a:r>
                        <a:rPr lang="en-GB" sz="1600" dirty="0">
                          <a:solidFill>
                            <a:schemeClr val="tx1"/>
                          </a:solidFill>
                          <a:effectLst/>
                          <a:latin typeface="+mn-lt"/>
                          <a:ea typeface="Calibri" panose="020F0502020204030204" pitchFamily="34" charset="0"/>
                          <a:cs typeface="Times New Roman" panose="02020603050405020304" pitchFamily="18" charset="0"/>
                        </a:rPr>
                        <a:t>4</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ea typeface="Calibri" panose="020F0502020204030204" pitchFamily="34" charset="0"/>
                          <a:cs typeface="Times New Roman" panose="02020603050405020304" pitchFamily="18" charset="0"/>
                        </a:rPr>
                        <a:t>75</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3358641313"/>
                  </a:ext>
                </a:extLst>
              </a:tr>
              <a:tr h="295437">
                <a:tc>
                  <a:txBody>
                    <a:bodyPr/>
                    <a:lstStyle/>
                    <a:p>
                      <a:pPr algn="ctr">
                        <a:lnSpc>
                          <a:spcPct val="107000"/>
                        </a:lnSpc>
                        <a:spcAft>
                          <a:spcPts val="0"/>
                        </a:spcAft>
                      </a:pPr>
                      <a:r>
                        <a:rPr lang="en-GB" sz="1600" dirty="0">
                          <a:solidFill>
                            <a:schemeClr val="tx1"/>
                          </a:solidFill>
                          <a:effectLst/>
                          <a:latin typeface="+mn-lt"/>
                          <a:ea typeface="Calibri" panose="020F0502020204030204" pitchFamily="34" charset="0"/>
                          <a:cs typeface="Times New Roman" panose="02020603050405020304" pitchFamily="18" charset="0"/>
                        </a:rPr>
                        <a:t>5</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ea typeface="Calibri" panose="020F0502020204030204" pitchFamily="34" charset="0"/>
                          <a:cs typeface="Times New Roman" panose="02020603050405020304" pitchFamily="18" charset="0"/>
                        </a:rPr>
                        <a:t>82</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1393199851"/>
                  </a:ext>
                </a:extLst>
              </a:tr>
              <a:tr h="295437">
                <a:tc>
                  <a:txBody>
                    <a:bodyPr/>
                    <a:lstStyle/>
                    <a:p>
                      <a:pPr algn="ctr">
                        <a:lnSpc>
                          <a:spcPct val="107000"/>
                        </a:lnSpc>
                        <a:spcAft>
                          <a:spcPts val="0"/>
                        </a:spcAft>
                      </a:pPr>
                      <a:r>
                        <a:rPr lang="en-GB" sz="1600">
                          <a:solidFill>
                            <a:schemeClr val="tx1"/>
                          </a:solidFill>
                          <a:effectLst/>
                          <a:latin typeface="+mn-lt"/>
                          <a:ea typeface="Calibri" panose="020F0502020204030204" pitchFamily="34" charset="0"/>
                          <a:cs typeface="Times New Roman" panose="02020603050405020304" pitchFamily="18" charset="0"/>
                        </a:rPr>
                        <a:t>6</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ea typeface="Calibri" panose="020F0502020204030204" pitchFamily="34" charset="0"/>
                          <a:cs typeface="Times New Roman" panose="02020603050405020304" pitchFamily="18" charset="0"/>
                        </a:rPr>
                        <a:t>87</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3395226630"/>
                  </a:ext>
                </a:extLst>
              </a:tr>
              <a:tr h="295437">
                <a:tc>
                  <a:txBody>
                    <a:bodyPr/>
                    <a:lstStyle/>
                    <a:p>
                      <a:pPr algn="ctr">
                        <a:lnSpc>
                          <a:spcPct val="107000"/>
                        </a:lnSpc>
                        <a:spcAft>
                          <a:spcPts val="0"/>
                        </a:spcAft>
                      </a:pPr>
                      <a:r>
                        <a:rPr lang="en-GB" sz="1600">
                          <a:solidFill>
                            <a:schemeClr val="tx1"/>
                          </a:solidFill>
                          <a:effectLst/>
                          <a:latin typeface="+mn-lt"/>
                          <a:ea typeface="Calibri" panose="020F0502020204030204" pitchFamily="34" charset="0"/>
                          <a:cs typeface="Times New Roman" panose="02020603050405020304" pitchFamily="18" charset="0"/>
                        </a:rPr>
                        <a:t>7</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ea typeface="Calibri" panose="020F0502020204030204" pitchFamily="34" charset="0"/>
                          <a:cs typeface="Times New Roman" panose="02020603050405020304" pitchFamily="18" charset="0"/>
                        </a:rPr>
                        <a:t>94</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2378059076"/>
                  </a:ext>
                </a:extLst>
              </a:tr>
            </a:tbl>
          </a:graphicData>
        </a:graphic>
      </p:graphicFrame>
      <p:sp>
        <p:nvSpPr>
          <p:cNvPr id="26" name="TextBox 25"/>
          <p:cNvSpPr txBox="1"/>
          <p:nvPr/>
        </p:nvSpPr>
        <p:spPr>
          <a:xfrm>
            <a:off x="665375" y="5265499"/>
            <a:ext cx="3500970" cy="923330"/>
          </a:xfrm>
          <a:prstGeom prst="rect">
            <a:avLst/>
          </a:prstGeom>
          <a:noFill/>
        </p:spPr>
        <p:txBody>
          <a:bodyPr wrap="square" rtlCol="0">
            <a:spAutoFit/>
          </a:bodyPr>
          <a:lstStyle/>
          <a:p>
            <a:pPr marL="268288" indent="-268288">
              <a:buFont typeface="+mj-lt"/>
              <a:buAutoNum type="arabicPeriod" startAt="2"/>
            </a:pPr>
            <a:r>
              <a:rPr lang="en-GB" dirty="0"/>
              <a:t>Which point has been plotted correctly to show the height of the sunflower in week 2</a:t>
            </a:r>
            <a:r>
              <a:rPr lang="en-GB" dirty="0" smtClean="0"/>
              <a:t>?</a:t>
            </a:r>
            <a:endParaRPr lang="en-GB" dirty="0"/>
          </a:p>
        </p:txBody>
      </p:sp>
    </p:spTree>
    <p:extLst>
      <p:ext uri="{BB962C8B-B14F-4D97-AF65-F5344CB8AC3E}">
        <p14:creationId xmlns:p14="http://schemas.microsoft.com/office/powerpoint/2010/main" val="90891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5574" y="702863"/>
            <a:ext cx="2049798" cy="355276"/>
          </a:xfrm>
          <a:prstGeom prst="rect">
            <a:avLst/>
          </a:prstGeom>
          <a:solidFill>
            <a:srgbClr val="072F54"/>
          </a:solidFill>
        </p:spPr>
        <p:txBody>
          <a:bodyPr wrap="square" lIns="180000" tIns="36000" rIns="180000" bIns="72000" anchor="ctr">
            <a:spAutoFit/>
          </a:bodyPr>
          <a:lstStyle/>
          <a:p>
            <a:r>
              <a:rPr lang="en-GB" altLang="en-US" sz="1600" b="1" dirty="0" smtClean="0">
                <a:solidFill>
                  <a:schemeClr val="bg1"/>
                </a:solidFill>
              </a:rPr>
              <a:t>Draw Line Graphs</a:t>
            </a:r>
            <a:endParaRPr lang="en-GB" sz="1600" b="1" dirty="0">
              <a:solidFill>
                <a:schemeClr val="bg1"/>
              </a:solidFill>
            </a:endParaRPr>
          </a:p>
        </p:txBody>
      </p:sp>
      <p:sp>
        <p:nvSpPr>
          <p:cNvPr id="2" name="TextBox 1"/>
          <p:cNvSpPr txBox="1"/>
          <p:nvPr/>
        </p:nvSpPr>
        <p:spPr>
          <a:xfrm>
            <a:off x="755650" y="1292777"/>
            <a:ext cx="3218144" cy="1184940"/>
          </a:xfrm>
          <a:prstGeom prst="rect">
            <a:avLst/>
          </a:prstGeom>
          <a:noFill/>
        </p:spPr>
        <p:txBody>
          <a:bodyPr wrap="square" lIns="0" tIns="0" rIns="0" bIns="0" rtlCol="0">
            <a:spAutoFit/>
          </a:bodyPr>
          <a:lstStyle/>
          <a:p>
            <a:pPr>
              <a:spcAft>
                <a:spcPts val="600"/>
              </a:spcAft>
            </a:pPr>
            <a:r>
              <a:rPr lang="en-GB" dirty="0"/>
              <a:t>Class 5 measures the height of a sunflower over seven weeks. </a:t>
            </a:r>
            <a:endParaRPr lang="en-GB" dirty="0" smtClean="0"/>
          </a:p>
          <a:p>
            <a:pPr>
              <a:spcAft>
                <a:spcPts val="600"/>
              </a:spcAft>
            </a:pPr>
            <a:r>
              <a:rPr lang="en-GB" dirty="0" smtClean="0"/>
              <a:t>Here </a:t>
            </a:r>
            <a:r>
              <a:rPr lang="en-GB" dirty="0"/>
              <a:t>is the table of data that shows their results.</a:t>
            </a:r>
          </a:p>
        </p:txBody>
      </p:sp>
      <p:sp>
        <p:nvSpPr>
          <p:cNvPr id="97" name="Rectangle 96"/>
          <p:cNvSpPr/>
          <p:nvPr/>
        </p:nvSpPr>
        <p:spPr>
          <a:xfrm>
            <a:off x="2495372"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smtClean="0">
                <a:solidFill>
                  <a:schemeClr val="bg1"/>
                </a:solidFill>
              </a:rPr>
              <a:t>Diving</a:t>
            </a:r>
            <a:endParaRPr lang="en-GB" sz="1600" b="1" dirty="0">
              <a:solidFill>
                <a:schemeClr val="bg1"/>
              </a:solidFill>
            </a:endParaRPr>
          </a:p>
        </p:txBody>
      </p:sp>
      <p:cxnSp>
        <p:nvCxnSpPr>
          <p:cNvPr id="103" name="Straight Connector 102"/>
          <p:cNvCxnSpPr/>
          <p:nvPr/>
        </p:nvCxnSpPr>
        <p:spPr>
          <a:xfrm>
            <a:off x="2495372" y="679231"/>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0" name="Chart 9">
            <a:extLst>
              <a:ext uri="{FF2B5EF4-FFF2-40B4-BE49-F238E27FC236}">
                <a16:creationId xmlns="" xmlns:a16="http://schemas.microsoft.com/office/drawing/2014/main" id="{565FF28A-C680-4B01-9E38-80E9C5329BE3}"/>
              </a:ext>
            </a:extLst>
          </p:cNvPr>
          <p:cNvGraphicFramePr>
            <a:graphicFrameLocks/>
          </p:cNvGraphicFramePr>
          <p:nvPr>
            <p:extLst>
              <p:ext uri="{D42A27DB-BD31-4B8C-83A1-F6EECF244321}">
                <p14:modId xmlns:p14="http://schemas.microsoft.com/office/powerpoint/2010/main" val="1257032836"/>
              </p:ext>
            </p:extLst>
          </p:nvPr>
        </p:nvGraphicFramePr>
        <p:xfrm>
          <a:off x="4666004" y="1075231"/>
          <a:ext cx="4014453" cy="5221951"/>
        </p:xfrm>
        <a:graphic>
          <a:graphicData uri="http://schemas.openxmlformats.org/drawingml/2006/chart">
            <c:chart xmlns:c="http://schemas.openxmlformats.org/drawingml/2006/chart" xmlns:r="http://schemas.openxmlformats.org/officeDocument/2006/relationships" r:id="rId3"/>
          </a:graphicData>
        </a:graphic>
      </p:graphicFrame>
      <p:sp>
        <p:nvSpPr>
          <p:cNvPr id="21" name="Rectangle 20">
            <a:extLst>
              <a:ext uri="{FF2B5EF4-FFF2-40B4-BE49-F238E27FC236}">
                <a16:creationId xmlns="" xmlns:a16="http://schemas.microsoft.com/office/drawing/2014/main" id="{10488C49-5374-42B5-89EA-2311C1A55E0A}"/>
              </a:ext>
            </a:extLst>
          </p:cNvPr>
          <p:cNvSpPr/>
          <p:nvPr/>
        </p:nvSpPr>
        <p:spPr>
          <a:xfrm>
            <a:off x="5568660" y="4289619"/>
            <a:ext cx="313140" cy="461665"/>
          </a:xfrm>
          <a:prstGeom prst="rect">
            <a:avLst/>
          </a:prstGeom>
        </p:spPr>
        <p:txBody>
          <a:bodyPr wrap="square">
            <a:spAutoFit/>
          </a:bodyPr>
          <a:lstStyle/>
          <a:p>
            <a:r>
              <a:rPr lang="en-GB" sz="2400" dirty="0" smtClean="0"/>
              <a:t>×</a:t>
            </a:r>
            <a:endParaRPr lang="en-GB" sz="2400" dirty="0"/>
          </a:p>
        </p:txBody>
      </p:sp>
      <p:sp>
        <p:nvSpPr>
          <p:cNvPr id="22" name="Rectangle 21">
            <a:extLst>
              <a:ext uri="{FF2B5EF4-FFF2-40B4-BE49-F238E27FC236}">
                <a16:creationId xmlns="" xmlns:a16="http://schemas.microsoft.com/office/drawing/2014/main" id="{10488C49-5374-42B5-89EA-2311C1A55E0A}"/>
              </a:ext>
            </a:extLst>
          </p:cNvPr>
          <p:cNvSpPr/>
          <p:nvPr/>
        </p:nvSpPr>
        <p:spPr>
          <a:xfrm>
            <a:off x="5034952" y="5044606"/>
            <a:ext cx="313140" cy="461665"/>
          </a:xfrm>
          <a:prstGeom prst="rect">
            <a:avLst/>
          </a:prstGeom>
        </p:spPr>
        <p:txBody>
          <a:bodyPr wrap="square">
            <a:spAutoFit/>
          </a:bodyPr>
          <a:lstStyle/>
          <a:p>
            <a:r>
              <a:rPr lang="en-GB" sz="2400" dirty="0" smtClean="0"/>
              <a:t>×</a:t>
            </a:r>
            <a:endParaRPr lang="en-GB" sz="2400" dirty="0"/>
          </a:p>
        </p:txBody>
      </p:sp>
      <p:sp>
        <p:nvSpPr>
          <p:cNvPr id="15" name="Rectangle 14">
            <a:extLst>
              <a:ext uri="{FF2B5EF4-FFF2-40B4-BE49-F238E27FC236}">
                <a16:creationId xmlns="" xmlns:a16="http://schemas.microsoft.com/office/drawing/2014/main" id="{10488C49-5374-42B5-89EA-2311C1A55E0A}"/>
              </a:ext>
            </a:extLst>
          </p:cNvPr>
          <p:cNvSpPr/>
          <p:nvPr/>
        </p:nvSpPr>
        <p:spPr>
          <a:xfrm>
            <a:off x="6092071" y="4111391"/>
            <a:ext cx="313140" cy="461665"/>
          </a:xfrm>
          <a:prstGeom prst="rect">
            <a:avLst/>
          </a:prstGeom>
        </p:spPr>
        <p:txBody>
          <a:bodyPr wrap="square">
            <a:spAutoFit/>
          </a:bodyPr>
          <a:lstStyle/>
          <a:p>
            <a:r>
              <a:rPr lang="en-GB" sz="2400" dirty="0" smtClean="0">
                <a:solidFill>
                  <a:schemeClr val="accent4"/>
                </a:solidFill>
              </a:rPr>
              <a:t>×</a:t>
            </a:r>
            <a:endParaRPr lang="en-GB" sz="2400" dirty="0">
              <a:solidFill>
                <a:schemeClr val="accent4"/>
              </a:solidFill>
            </a:endParaRPr>
          </a:p>
        </p:txBody>
      </p:sp>
      <p:sp>
        <p:nvSpPr>
          <p:cNvPr id="16" name="Rectangle 15">
            <a:extLst>
              <a:ext uri="{FF2B5EF4-FFF2-40B4-BE49-F238E27FC236}">
                <a16:creationId xmlns="" xmlns:a16="http://schemas.microsoft.com/office/drawing/2014/main" id="{10488C49-5374-42B5-89EA-2311C1A55E0A}"/>
              </a:ext>
            </a:extLst>
          </p:cNvPr>
          <p:cNvSpPr/>
          <p:nvPr/>
        </p:nvSpPr>
        <p:spPr>
          <a:xfrm>
            <a:off x="6092071" y="3256180"/>
            <a:ext cx="313140" cy="461665"/>
          </a:xfrm>
          <a:prstGeom prst="rect">
            <a:avLst/>
          </a:prstGeom>
        </p:spPr>
        <p:txBody>
          <a:bodyPr wrap="square">
            <a:spAutoFit/>
          </a:bodyPr>
          <a:lstStyle/>
          <a:p>
            <a:r>
              <a:rPr lang="en-GB" sz="2400" dirty="0" smtClean="0">
                <a:solidFill>
                  <a:srgbClr val="FF6600"/>
                </a:solidFill>
              </a:rPr>
              <a:t>×</a:t>
            </a:r>
            <a:endParaRPr lang="en-GB" sz="2400" dirty="0">
              <a:solidFill>
                <a:srgbClr val="FF6600"/>
              </a:solidFill>
            </a:endParaRPr>
          </a:p>
        </p:txBody>
      </p:sp>
      <p:sp>
        <p:nvSpPr>
          <p:cNvPr id="17" name="Rectangle 16">
            <a:extLst>
              <a:ext uri="{FF2B5EF4-FFF2-40B4-BE49-F238E27FC236}">
                <a16:creationId xmlns="" xmlns:a16="http://schemas.microsoft.com/office/drawing/2014/main" id="{10488C49-5374-42B5-89EA-2311C1A55E0A}"/>
              </a:ext>
            </a:extLst>
          </p:cNvPr>
          <p:cNvSpPr/>
          <p:nvPr/>
        </p:nvSpPr>
        <p:spPr>
          <a:xfrm>
            <a:off x="6092071" y="3683113"/>
            <a:ext cx="313140" cy="461665"/>
          </a:xfrm>
          <a:prstGeom prst="rect">
            <a:avLst/>
          </a:prstGeom>
        </p:spPr>
        <p:txBody>
          <a:bodyPr wrap="square">
            <a:spAutoFit/>
          </a:bodyPr>
          <a:lstStyle/>
          <a:p>
            <a:r>
              <a:rPr lang="en-GB" sz="2400" dirty="0" smtClean="0">
                <a:solidFill>
                  <a:srgbClr val="229DAE"/>
                </a:solidFill>
              </a:rPr>
              <a:t>×</a:t>
            </a:r>
            <a:endParaRPr lang="en-GB" sz="2400" dirty="0">
              <a:solidFill>
                <a:srgbClr val="229DAE"/>
              </a:solidFill>
            </a:endParaRPr>
          </a:p>
        </p:txBody>
      </p:sp>
      <p:graphicFrame>
        <p:nvGraphicFramePr>
          <p:cNvPr id="24" name="Table 23">
            <a:extLst>
              <a:ext uri="{FF2B5EF4-FFF2-40B4-BE49-F238E27FC236}">
                <a16:creationId xmlns="" xmlns:a16="http://schemas.microsoft.com/office/drawing/2014/main" id="{A46F9A25-8389-4CCD-B1CE-E638FC3837DD}"/>
              </a:ext>
            </a:extLst>
          </p:cNvPr>
          <p:cNvGraphicFramePr>
            <a:graphicFrameLocks noGrp="1"/>
          </p:cNvGraphicFramePr>
          <p:nvPr>
            <p:extLst>
              <p:ext uri="{D42A27DB-BD31-4B8C-83A1-F6EECF244321}">
                <p14:modId xmlns:p14="http://schemas.microsoft.com/office/powerpoint/2010/main" val="3209182616"/>
              </p:ext>
            </p:extLst>
          </p:nvPr>
        </p:nvGraphicFramePr>
        <p:xfrm>
          <a:off x="750577" y="2682659"/>
          <a:ext cx="2141710" cy="2363496"/>
        </p:xfrm>
        <a:graphic>
          <a:graphicData uri="http://schemas.openxmlformats.org/drawingml/2006/table">
            <a:tbl>
              <a:tblPr>
                <a:tableStyleId>{5C22544A-7EE6-4342-B048-85BDC9FD1C3A}</a:tableStyleId>
              </a:tblPr>
              <a:tblGrid>
                <a:gridCol w="688589">
                  <a:extLst>
                    <a:ext uri="{9D8B030D-6E8A-4147-A177-3AD203B41FA5}">
                      <a16:colId xmlns="" xmlns:a16="http://schemas.microsoft.com/office/drawing/2014/main" val="1582340078"/>
                    </a:ext>
                  </a:extLst>
                </a:gridCol>
                <a:gridCol w="1453121">
                  <a:extLst>
                    <a:ext uri="{9D8B030D-6E8A-4147-A177-3AD203B41FA5}">
                      <a16:colId xmlns="" xmlns:a16="http://schemas.microsoft.com/office/drawing/2014/main" val="3984688079"/>
                    </a:ext>
                  </a:extLst>
                </a:gridCol>
              </a:tblGrid>
              <a:tr h="295437">
                <a:tc>
                  <a:txBody>
                    <a:bodyPr/>
                    <a:lstStyle/>
                    <a:p>
                      <a:pPr algn="ctr">
                        <a:lnSpc>
                          <a:spcPct val="107000"/>
                        </a:lnSpc>
                        <a:spcAft>
                          <a:spcPts val="0"/>
                        </a:spcAft>
                      </a:pPr>
                      <a:r>
                        <a:rPr lang="en-GB" sz="1800" dirty="0" smtClean="0">
                          <a:effectLst/>
                          <a:latin typeface="+mn-lt"/>
                        </a:rPr>
                        <a:t>Week</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800" dirty="0">
                          <a:effectLst/>
                          <a:latin typeface="+mn-lt"/>
                        </a:rPr>
                        <a:t>Height (cm</a:t>
                      </a:r>
                      <a:r>
                        <a:rPr lang="en-GB" sz="1800" dirty="0" smtClean="0">
                          <a:effectLst/>
                          <a:latin typeface="+mn-lt"/>
                        </a:rPr>
                        <a:t>)</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C000"/>
                    </a:solidFill>
                  </a:tcPr>
                </a:tc>
                <a:extLst>
                  <a:ext uri="{0D108BD9-81ED-4DB2-BD59-A6C34878D82A}">
                    <a16:rowId xmlns="" xmlns:a16="http://schemas.microsoft.com/office/drawing/2014/main" val="3851787088"/>
                  </a:ext>
                </a:extLst>
              </a:tr>
              <a:tr h="295437">
                <a:tc>
                  <a:txBody>
                    <a:bodyPr/>
                    <a:lstStyle/>
                    <a:p>
                      <a:pPr algn="ctr">
                        <a:lnSpc>
                          <a:spcPct val="107000"/>
                        </a:lnSpc>
                        <a:spcAft>
                          <a:spcPts val="0"/>
                        </a:spcAft>
                      </a:pPr>
                      <a:r>
                        <a:rPr lang="en-GB" sz="1600" dirty="0">
                          <a:solidFill>
                            <a:schemeClr val="tx1"/>
                          </a:solidFill>
                          <a:effectLst/>
                          <a:latin typeface="+mn-lt"/>
                          <a:ea typeface="Calibri" panose="020F0502020204030204" pitchFamily="34" charset="0"/>
                          <a:cs typeface="Times New Roman" panose="02020603050405020304" pitchFamily="18" charset="0"/>
                        </a:rPr>
                        <a:t>1</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rPr>
                        <a:t>54</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673942597"/>
                  </a:ext>
                </a:extLst>
              </a:tr>
              <a:tr h="295437">
                <a:tc>
                  <a:txBody>
                    <a:bodyPr/>
                    <a:lstStyle/>
                    <a:p>
                      <a:pPr algn="ctr">
                        <a:lnSpc>
                          <a:spcPct val="107000"/>
                        </a:lnSpc>
                        <a:spcAft>
                          <a:spcPts val="0"/>
                        </a:spcAft>
                      </a:pPr>
                      <a:r>
                        <a:rPr lang="en-GB" sz="1600" dirty="0">
                          <a:solidFill>
                            <a:schemeClr val="tx1"/>
                          </a:solidFill>
                          <a:effectLst/>
                          <a:latin typeface="+mn-lt"/>
                          <a:ea typeface="Calibri" panose="020F0502020204030204" pitchFamily="34" charset="0"/>
                          <a:cs typeface="Times New Roman" panose="02020603050405020304" pitchFamily="18" charset="0"/>
                        </a:rPr>
                        <a:t>2</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ea typeface="Calibri" panose="020F0502020204030204" pitchFamily="34" charset="0"/>
                          <a:cs typeface="Times New Roman" panose="02020603050405020304" pitchFamily="18" charset="0"/>
                        </a:rPr>
                        <a:t>63</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1852658671"/>
                  </a:ext>
                </a:extLst>
              </a:tr>
              <a:tr h="295437">
                <a:tc>
                  <a:txBody>
                    <a:bodyPr/>
                    <a:lstStyle/>
                    <a:p>
                      <a:pPr algn="ctr">
                        <a:lnSpc>
                          <a:spcPct val="107000"/>
                        </a:lnSpc>
                        <a:spcAft>
                          <a:spcPts val="0"/>
                        </a:spcAft>
                      </a:pPr>
                      <a:r>
                        <a:rPr lang="en-GB" sz="1600" dirty="0">
                          <a:solidFill>
                            <a:schemeClr val="tx1"/>
                          </a:solidFill>
                          <a:effectLst/>
                          <a:latin typeface="+mn-lt"/>
                          <a:ea typeface="Calibri" panose="020F0502020204030204" pitchFamily="34" charset="0"/>
                          <a:cs typeface="Times New Roman" panose="02020603050405020304" pitchFamily="18" charset="0"/>
                        </a:rPr>
                        <a:t>3</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ea typeface="Calibri" panose="020F0502020204030204" pitchFamily="34" charset="0"/>
                          <a:cs typeface="Times New Roman" panose="02020603050405020304" pitchFamily="18" charset="0"/>
                        </a:rPr>
                        <a:t>70</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381447338"/>
                  </a:ext>
                </a:extLst>
              </a:tr>
              <a:tr h="295437">
                <a:tc>
                  <a:txBody>
                    <a:bodyPr/>
                    <a:lstStyle/>
                    <a:p>
                      <a:pPr algn="ctr">
                        <a:lnSpc>
                          <a:spcPct val="107000"/>
                        </a:lnSpc>
                        <a:spcAft>
                          <a:spcPts val="0"/>
                        </a:spcAft>
                      </a:pPr>
                      <a:r>
                        <a:rPr lang="en-GB" sz="1600" dirty="0">
                          <a:solidFill>
                            <a:schemeClr val="tx1"/>
                          </a:solidFill>
                          <a:effectLst/>
                          <a:latin typeface="+mn-lt"/>
                          <a:ea typeface="Calibri" panose="020F0502020204030204" pitchFamily="34" charset="0"/>
                          <a:cs typeface="Times New Roman" panose="02020603050405020304" pitchFamily="18" charset="0"/>
                        </a:rPr>
                        <a:t>4</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ea typeface="Calibri" panose="020F0502020204030204" pitchFamily="34" charset="0"/>
                          <a:cs typeface="Times New Roman" panose="02020603050405020304" pitchFamily="18" charset="0"/>
                        </a:rPr>
                        <a:t>75</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3358641313"/>
                  </a:ext>
                </a:extLst>
              </a:tr>
              <a:tr h="295437">
                <a:tc>
                  <a:txBody>
                    <a:bodyPr/>
                    <a:lstStyle/>
                    <a:p>
                      <a:pPr algn="ctr">
                        <a:lnSpc>
                          <a:spcPct val="107000"/>
                        </a:lnSpc>
                        <a:spcAft>
                          <a:spcPts val="0"/>
                        </a:spcAft>
                      </a:pPr>
                      <a:r>
                        <a:rPr lang="en-GB" sz="1600" dirty="0">
                          <a:solidFill>
                            <a:schemeClr val="tx1"/>
                          </a:solidFill>
                          <a:effectLst/>
                          <a:latin typeface="+mn-lt"/>
                          <a:ea typeface="Calibri" panose="020F0502020204030204" pitchFamily="34" charset="0"/>
                          <a:cs typeface="Times New Roman" panose="02020603050405020304" pitchFamily="18" charset="0"/>
                        </a:rPr>
                        <a:t>5</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ea typeface="Calibri" panose="020F0502020204030204" pitchFamily="34" charset="0"/>
                          <a:cs typeface="Times New Roman" panose="02020603050405020304" pitchFamily="18" charset="0"/>
                        </a:rPr>
                        <a:t>82</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1393199851"/>
                  </a:ext>
                </a:extLst>
              </a:tr>
              <a:tr h="295437">
                <a:tc>
                  <a:txBody>
                    <a:bodyPr/>
                    <a:lstStyle/>
                    <a:p>
                      <a:pPr algn="ctr">
                        <a:lnSpc>
                          <a:spcPct val="107000"/>
                        </a:lnSpc>
                        <a:spcAft>
                          <a:spcPts val="0"/>
                        </a:spcAft>
                      </a:pPr>
                      <a:r>
                        <a:rPr lang="en-GB" sz="1600">
                          <a:solidFill>
                            <a:schemeClr val="tx1"/>
                          </a:solidFill>
                          <a:effectLst/>
                          <a:latin typeface="+mn-lt"/>
                          <a:ea typeface="Calibri" panose="020F0502020204030204" pitchFamily="34" charset="0"/>
                          <a:cs typeface="Times New Roman" panose="02020603050405020304" pitchFamily="18" charset="0"/>
                        </a:rPr>
                        <a:t>6</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ea typeface="Calibri" panose="020F0502020204030204" pitchFamily="34" charset="0"/>
                          <a:cs typeface="Times New Roman" panose="02020603050405020304" pitchFamily="18" charset="0"/>
                        </a:rPr>
                        <a:t>87</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3395226630"/>
                  </a:ext>
                </a:extLst>
              </a:tr>
              <a:tr h="295437">
                <a:tc>
                  <a:txBody>
                    <a:bodyPr/>
                    <a:lstStyle/>
                    <a:p>
                      <a:pPr algn="ctr">
                        <a:lnSpc>
                          <a:spcPct val="107000"/>
                        </a:lnSpc>
                        <a:spcAft>
                          <a:spcPts val="0"/>
                        </a:spcAft>
                      </a:pPr>
                      <a:r>
                        <a:rPr lang="en-GB" sz="1600">
                          <a:solidFill>
                            <a:schemeClr val="tx1"/>
                          </a:solidFill>
                          <a:effectLst/>
                          <a:latin typeface="+mn-lt"/>
                          <a:ea typeface="Calibri" panose="020F0502020204030204" pitchFamily="34" charset="0"/>
                          <a:cs typeface="Times New Roman" panose="02020603050405020304" pitchFamily="18" charset="0"/>
                        </a:rPr>
                        <a:t>7</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ea typeface="Calibri" panose="020F0502020204030204" pitchFamily="34" charset="0"/>
                          <a:cs typeface="Times New Roman" panose="02020603050405020304" pitchFamily="18" charset="0"/>
                        </a:rPr>
                        <a:t>94</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2378059076"/>
                  </a:ext>
                </a:extLst>
              </a:tr>
            </a:tbl>
          </a:graphicData>
        </a:graphic>
      </p:graphicFrame>
      <p:sp>
        <p:nvSpPr>
          <p:cNvPr id="25" name="TextBox 24"/>
          <p:cNvSpPr txBox="1"/>
          <p:nvPr/>
        </p:nvSpPr>
        <p:spPr>
          <a:xfrm>
            <a:off x="665375" y="5265499"/>
            <a:ext cx="3500970" cy="923330"/>
          </a:xfrm>
          <a:prstGeom prst="rect">
            <a:avLst/>
          </a:prstGeom>
          <a:noFill/>
        </p:spPr>
        <p:txBody>
          <a:bodyPr wrap="square" rtlCol="0">
            <a:spAutoFit/>
          </a:bodyPr>
          <a:lstStyle/>
          <a:p>
            <a:pPr marL="268288" indent="-268288">
              <a:buFont typeface="+mj-lt"/>
              <a:buAutoNum type="arabicPeriod" startAt="3"/>
            </a:pPr>
            <a:r>
              <a:rPr lang="en-GB" dirty="0"/>
              <a:t>Which point has been plotted correctly to show the height of the sunflower in week </a:t>
            </a:r>
            <a:r>
              <a:rPr lang="en-GB" dirty="0" smtClean="0"/>
              <a:t>3?</a:t>
            </a:r>
            <a:endParaRPr lang="en-GB" dirty="0"/>
          </a:p>
        </p:txBody>
      </p:sp>
      <p:sp>
        <p:nvSpPr>
          <p:cNvPr id="26" name="TextBox 25"/>
          <p:cNvSpPr txBox="1"/>
          <p:nvPr/>
        </p:nvSpPr>
        <p:spPr>
          <a:xfrm>
            <a:off x="4020075" y="5800930"/>
            <a:ext cx="1876834" cy="369332"/>
          </a:xfrm>
          <a:prstGeom prst="rect">
            <a:avLst/>
          </a:prstGeom>
          <a:noFill/>
        </p:spPr>
        <p:txBody>
          <a:bodyPr wrap="square" rtlCol="0">
            <a:spAutoFit/>
          </a:bodyPr>
          <a:lstStyle/>
          <a:p>
            <a:r>
              <a:rPr lang="en-US" dirty="0" smtClean="0">
                <a:solidFill>
                  <a:srgbClr val="00B050"/>
                </a:solidFill>
              </a:rPr>
              <a:t>Blue</a:t>
            </a:r>
            <a:endParaRPr lang="en-GB" dirty="0">
              <a:solidFill>
                <a:srgbClr val="00B050"/>
              </a:solidFill>
            </a:endParaRPr>
          </a:p>
        </p:txBody>
      </p:sp>
    </p:spTree>
    <p:extLst>
      <p:ext uri="{BB962C8B-B14F-4D97-AF65-F5344CB8AC3E}">
        <p14:creationId xmlns:p14="http://schemas.microsoft.com/office/powerpoint/2010/main" val="2262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5574" y="702863"/>
            <a:ext cx="2049798" cy="355276"/>
          </a:xfrm>
          <a:prstGeom prst="rect">
            <a:avLst/>
          </a:prstGeom>
          <a:solidFill>
            <a:srgbClr val="072F54"/>
          </a:solidFill>
        </p:spPr>
        <p:txBody>
          <a:bodyPr wrap="square" lIns="180000" tIns="36000" rIns="180000" bIns="72000" anchor="ctr">
            <a:spAutoFit/>
          </a:bodyPr>
          <a:lstStyle/>
          <a:p>
            <a:r>
              <a:rPr lang="en-GB" altLang="en-US" sz="1600" b="1" dirty="0" smtClean="0">
                <a:solidFill>
                  <a:schemeClr val="bg1"/>
                </a:solidFill>
              </a:rPr>
              <a:t>Draw Line Graphs</a:t>
            </a:r>
            <a:endParaRPr lang="en-GB" sz="1600" b="1" dirty="0">
              <a:solidFill>
                <a:schemeClr val="bg1"/>
              </a:solidFill>
            </a:endParaRPr>
          </a:p>
        </p:txBody>
      </p:sp>
      <p:sp>
        <p:nvSpPr>
          <p:cNvPr id="2" name="TextBox 1"/>
          <p:cNvSpPr txBox="1"/>
          <p:nvPr/>
        </p:nvSpPr>
        <p:spPr>
          <a:xfrm>
            <a:off x="755650" y="1292777"/>
            <a:ext cx="3218144" cy="1184940"/>
          </a:xfrm>
          <a:prstGeom prst="rect">
            <a:avLst/>
          </a:prstGeom>
          <a:noFill/>
        </p:spPr>
        <p:txBody>
          <a:bodyPr wrap="square" lIns="0" tIns="0" rIns="0" bIns="0" rtlCol="0">
            <a:spAutoFit/>
          </a:bodyPr>
          <a:lstStyle/>
          <a:p>
            <a:pPr>
              <a:spcAft>
                <a:spcPts val="600"/>
              </a:spcAft>
            </a:pPr>
            <a:r>
              <a:rPr lang="en-GB" dirty="0"/>
              <a:t>Class 5 measures the height of a sunflower over seven weeks. </a:t>
            </a:r>
            <a:endParaRPr lang="en-GB" dirty="0" smtClean="0"/>
          </a:p>
          <a:p>
            <a:pPr>
              <a:spcAft>
                <a:spcPts val="600"/>
              </a:spcAft>
            </a:pPr>
            <a:r>
              <a:rPr lang="en-GB" dirty="0" smtClean="0"/>
              <a:t>Here </a:t>
            </a:r>
            <a:r>
              <a:rPr lang="en-GB" dirty="0"/>
              <a:t>is the table of data that shows their results.</a:t>
            </a:r>
          </a:p>
        </p:txBody>
      </p:sp>
      <p:sp>
        <p:nvSpPr>
          <p:cNvPr id="97" name="Rectangle 96"/>
          <p:cNvSpPr/>
          <p:nvPr/>
        </p:nvSpPr>
        <p:spPr>
          <a:xfrm>
            <a:off x="2495372"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smtClean="0">
                <a:solidFill>
                  <a:schemeClr val="bg1"/>
                </a:solidFill>
              </a:rPr>
              <a:t>Diving</a:t>
            </a:r>
            <a:endParaRPr lang="en-GB" sz="1600" b="1" dirty="0">
              <a:solidFill>
                <a:schemeClr val="bg1"/>
              </a:solidFill>
            </a:endParaRPr>
          </a:p>
        </p:txBody>
      </p:sp>
      <p:cxnSp>
        <p:nvCxnSpPr>
          <p:cNvPr id="103" name="Straight Connector 102"/>
          <p:cNvCxnSpPr/>
          <p:nvPr/>
        </p:nvCxnSpPr>
        <p:spPr>
          <a:xfrm>
            <a:off x="2495372" y="679231"/>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9" name="Table 8">
            <a:extLst>
              <a:ext uri="{FF2B5EF4-FFF2-40B4-BE49-F238E27FC236}">
                <a16:creationId xmlns="" xmlns:a16="http://schemas.microsoft.com/office/drawing/2014/main" id="{A46F9A25-8389-4CCD-B1CE-E638FC3837DD}"/>
              </a:ext>
            </a:extLst>
          </p:cNvPr>
          <p:cNvGraphicFramePr>
            <a:graphicFrameLocks noGrp="1"/>
          </p:cNvGraphicFramePr>
          <p:nvPr>
            <p:extLst>
              <p:ext uri="{D42A27DB-BD31-4B8C-83A1-F6EECF244321}">
                <p14:modId xmlns:p14="http://schemas.microsoft.com/office/powerpoint/2010/main" val="2682026893"/>
              </p:ext>
            </p:extLst>
          </p:nvPr>
        </p:nvGraphicFramePr>
        <p:xfrm>
          <a:off x="750577" y="2682659"/>
          <a:ext cx="2141710" cy="2363496"/>
        </p:xfrm>
        <a:graphic>
          <a:graphicData uri="http://schemas.openxmlformats.org/drawingml/2006/table">
            <a:tbl>
              <a:tblPr>
                <a:tableStyleId>{5C22544A-7EE6-4342-B048-85BDC9FD1C3A}</a:tableStyleId>
              </a:tblPr>
              <a:tblGrid>
                <a:gridCol w="688589">
                  <a:extLst>
                    <a:ext uri="{9D8B030D-6E8A-4147-A177-3AD203B41FA5}">
                      <a16:colId xmlns="" xmlns:a16="http://schemas.microsoft.com/office/drawing/2014/main" val="1582340078"/>
                    </a:ext>
                  </a:extLst>
                </a:gridCol>
                <a:gridCol w="1453121">
                  <a:extLst>
                    <a:ext uri="{9D8B030D-6E8A-4147-A177-3AD203B41FA5}">
                      <a16:colId xmlns="" xmlns:a16="http://schemas.microsoft.com/office/drawing/2014/main" val="3984688079"/>
                    </a:ext>
                  </a:extLst>
                </a:gridCol>
              </a:tblGrid>
              <a:tr h="295437">
                <a:tc>
                  <a:txBody>
                    <a:bodyPr/>
                    <a:lstStyle/>
                    <a:p>
                      <a:pPr algn="ctr">
                        <a:lnSpc>
                          <a:spcPct val="107000"/>
                        </a:lnSpc>
                        <a:spcAft>
                          <a:spcPts val="0"/>
                        </a:spcAft>
                      </a:pPr>
                      <a:r>
                        <a:rPr lang="en-GB" sz="1800" dirty="0" smtClean="0">
                          <a:effectLst/>
                          <a:latin typeface="+mn-lt"/>
                        </a:rPr>
                        <a:t>Week</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800" dirty="0">
                          <a:effectLst/>
                          <a:latin typeface="+mn-lt"/>
                        </a:rPr>
                        <a:t>Height (cm</a:t>
                      </a:r>
                      <a:r>
                        <a:rPr lang="en-GB" sz="1800" dirty="0" smtClean="0">
                          <a:effectLst/>
                          <a:latin typeface="+mn-lt"/>
                        </a:rPr>
                        <a:t>)</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C000"/>
                    </a:solidFill>
                  </a:tcPr>
                </a:tc>
                <a:extLst>
                  <a:ext uri="{0D108BD9-81ED-4DB2-BD59-A6C34878D82A}">
                    <a16:rowId xmlns="" xmlns:a16="http://schemas.microsoft.com/office/drawing/2014/main" val="3851787088"/>
                  </a:ext>
                </a:extLst>
              </a:tr>
              <a:tr h="295437">
                <a:tc>
                  <a:txBody>
                    <a:bodyPr/>
                    <a:lstStyle/>
                    <a:p>
                      <a:pPr algn="ctr">
                        <a:lnSpc>
                          <a:spcPct val="107000"/>
                        </a:lnSpc>
                        <a:spcAft>
                          <a:spcPts val="0"/>
                        </a:spcAft>
                      </a:pPr>
                      <a:r>
                        <a:rPr lang="en-GB" sz="1600" dirty="0">
                          <a:solidFill>
                            <a:schemeClr val="tx1"/>
                          </a:solidFill>
                          <a:effectLst/>
                          <a:latin typeface="+mn-lt"/>
                          <a:ea typeface="Calibri" panose="020F0502020204030204" pitchFamily="34" charset="0"/>
                          <a:cs typeface="Times New Roman" panose="02020603050405020304" pitchFamily="18" charset="0"/>
                        </a:rPr>
                        <a:t>1</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rPr>
                        <a:t>54</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673942597"/>
                  </a:ext>
                </a:extLst>
              </a:tr>
              <a:tr h="295437">
                <a:tc>
                  <a:txBody>
                    <a:bodyPr/>
                    <a:lstStyle/>
                    <a:p>
                      <a:pPr algn="ctr">
                        <a:lnSpc>
                          <a:spcPct val="107000"/>
                        </a:lnSpc>
                        <a:spcAft>
                          <a:spcPts val="0"/>
                        </a:spcAft>
                      </a:pPr>
                      <a:r>
                        <a:rPr lang="en-GB" sz="1600" dirty="0">
                          <a:solidFill>
                            <a:schemeClr val="tx1"/>
                          </a:solidFill>
                          <a:effectLst/>
                          <a:latin typeface="+mn-lt"/>
                          <a:ea typeface="Calibri" panose="020F0502020204030204" pitchFamily="34" charset="0"/>
                          <a:cs typeface="Times New Roman" panose="02020603050405020304" pitchFamily="18" charset="0"/>
                        </a:rPr>
                        <a:t>2</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ea typeface="Calibri" panose="020F0502020204030204" pitchFamily="34" charset="0"/>
                          <a:cs typeface="Times New Roman" panose="02020603050405020304" pitchFamily="18" charset="0"/>
                        </a:rPr>
                        <a:t>63</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1852658671"/>
                  </a:ext>
                </a:extLst>
              </a:tr>
              <a:tr h="295437">
                <a:tc>
                  <a:txBody>
                    <a:bodyPr/>
                    <a:lstStyle/>
                    <a:p>
                      <a:pPr algn="ctr">
                        <a:lnSpc>
                          <a:spcPct val="107000"/>
                        </a:lnSpc>
                        <a:spcAft>
                          <a:spcPts val="0"/>
                        </a:spcAft>
                      </a:pPr>
                      <a:r>
                        <a:rPr lang="en-GB" sz="1600" dirty="0">
                          <a:solidFill>
                            <a:schemeClr val="tx1"/>
                          </a:solidFill>
                          <a:effectLst/>
                          <a:latin typeface="+mn-lt"/>
                          <a:ea typeface="Calibri" panose="020F0502020204030204" pitchFamily="34" charset="0"/>
                          <a:cs typeface="Times New Roman" panose="02020603050405020304" pitchFamily="18" charset="0"/>
                        </a:rPr>
                        <a:t>3</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ea typeface="Calibri" panose="020F0502020204030204" pitchFamily="34" charset="0"/>
                          <a:cs typeface="Times New Roman" panose="02020603050405020304" pitchFamily="18" charset="0"/>
                        </a:rPr>
                        <a:t>70</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381447338"/>
                  </a:ext>
                </a:extLst>
              </a:tr>
              <a:tr h="295437">
                <a:tc>
                  <a:txBody>
                    <a:bodyPr/>
                    <a:lstStyle/>
                    <a:p>
                      <a:pPr algn="ctr">
                        <a:lnSpc>
                          <a:spcPct val="107000"/>
                        </a:lnSpc>
                        <a:spcAft>
                          <a:spcPts val="0"/>
                        </a:spcAft>
                      </a:pPr>
                      <a:r>
                        <a:rPr lang="en-GB" sz="1600" dirty="0">
                          <a:solidFill>
                            <a:schemeClr val="tx1"/>
                          </a:solidFill>
                          <a:effectLst/>
                          <a:latin typeface="+mn-lt"/>
                          <a:ea typeface="Calibri" panose="020F0502020204030204" pitchFamily="34" charset="0"/>
                          <a:cs typeface="Times New Roman" panose="02020603050405020304" pitchFamily="18" charset="0"/>
                        </a:rPr>
                        <a:t>4</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ea typeface="Calibri" panose="020F0502020204030204" pitchFamily="34" charset="0"/>
                          <a:cs typeface="Times New Roman" panose="02020603050405020304" pitchFamily="18" charset="0"/>
                        </a:rPr>
                        <a:t>75</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3358641313"/>
                  </a:ext>
                </a:extLst>
              </a:tr>
              <a:tr h="295437">
                <a:tc>
                  <a:txBody>
                    <a:bodyPr/>
                    <a:lstStyle/>
                    <a:p>
                      <a:pPr algn="ctr">
                        <a:lnSpc>
                          <a:spcPct val="107000"/>
                        </a:lnSpc>
                        <a:spcAft>
                          <a:spcPts val="0"/>
                        </a:spcAft>
                      </a:pPr>
                      <a:r>
                        <a:rPr lang="en-GB" sz="1600" dirty="0">
                          <a:solidFill>
                            <a:schemeClr val="tx1"/>
                          </a:solidFill>
                          <a:effectLst/>
                          <a:latin typeface="+mn-lt"/>
                          <a:ea typeface="Calibri" panose="020F0502020204030204" pitchFamily="34" charset="0"/>
                          <a:cs typeface="Times New Roman" panose="02020603050405020304" pitchFamily="18" charset="0"/>
                        </a:rPr>
                        <a:t>5</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ea typeface="Calibri" panose="020F0502020204030204" pitchFamily="34" charset="0"/>
                          <a:cs typeface="Times New Roman" panose="02020603050405020304" pitchFamily="18" charset="0"/>
                        </a:rPr>
                        <a:t>82</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1393199851"/>
                  </a:ext>
                </a:extLst>
              </a:tr>
              <a:tr h="295437">
                <a:tc>
                  <a:txBody>
                    <a:bodyPr/>
                    <a:lstStyle/>
                    <a:p>
                      <a:pPr algn="ctr">
                        <a:lnSpc>
                          <a:spcPct val="107000"/>
                        </a:lnSpc>
                        <a:spcAft>
                          <a:spcPts val="0"/>
                        </a:spcAft>
                      </a:pPr>
                      <a:r>
                        <a:rPr lang="en-GB" sz="1600">
                          <a:solidFill>
                            <a:schemeClr val="tx1"/>
                          </a:solidFill>
                          <a:effectLst/>
                          <a:latin typeface="+mn-lt"/>
                          <a:ea typeface="Calibri" panose="020F0502020204030204" pitchFamily="34" charset="0"/>
                          <a:cs typeface="Times New Roman" panose="02020603050405020304" pitchFamily="18" charset="0"/>
                        </a:rPr>
                        <a:t>6</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ea typeface="Calibri" panose="020F0502020204030204" pitchFamily="34" charset="0"/>
                          <a:cs typeface="Times New Roman" panose="02020603050405020304" pitchFamily="18" charset="0"/>
                        </a:rPr>
                        <a:t>87</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3395226630"/>
                  </a:ext>
                </a:extLst>
              </a:tr>
              <a:tr h="295437">
                <a:tc>
                  <a:txBody>
                    <a:bodyPr/>
                    <a:lstStyle/>
                    <a:p>
                      <a:pPr algn="ctr">
                        <a:lnSpc>
                          <a:spcPct val="107000"/>
                        </a:lnSpc>
                        <a:spcAft>
                          <a:spcPts val="0"/>
                        </a:spcAft>
                      </a:pPr>
                      <a:r>
                        <a:rPr lang="en-GB" sz="1600">
                          <a:solidFill>
                            <a:schemeClr val="tx1"/>
                          </a:solidFill>
                          <a:effectLst/>
                          <a:latin typeface="+mn-lt"/>
                          <a:ea typeface="Calibri" panose="020F0502020204030204" pitchFamily="34" charset="0"/>
                          <a:cs typeface="Times New Roman" panose="02020603050405020304" pitchFamily="18" charset="0"/>
                        </a:rPr>
                        <a:t>7</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ea typeface="Calibri" panose="020F0502020204030204" pitchFamily="34" charset="0"/>
                          <a:cs typeface="Times New Roman" panose="02020603050405020304" pitchFamily="18" charset="0"/>
                        </a:rPr>
                        <a:t>94</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2378059076"/>
                  </a:ext>
                </a:extLst>
              </a:tr>
            </a:tbl>
          </a:graphicData>
        </a:graphic>
      </p:graphicFrame>
      <p:graphicFrame>
        <p:nvGraphicFramePr>
          <p:cNvPr id="10" name="Chart 9">
            <a:extLst>
              <a:ext uri="{FF2B5EF4-FFF2-40B4-BE49-F238E27FC236}">
                <a16:creationId xmlns="" xmlns:a16="http://schemas.microsoft.com/office/drawing/2014/main" id="{565FF28A-C680-4B01-9E38-80E9C5329BE3}"/>
              </a:ext>
            </a:extLst>
          </p:cNvPr>
          <p:cNvGraphicFramePr>
            <a:graphicFrameLocks/>
          </p:cNvGraphicFramePr>
          <p:nvPr>
            <p:extLst>
              <p:ext uri="{D42A27DB-BD31-4B8C-83A1-F6EECF244321}">
                <p14:modId xmlns:p14="http://schemas.microsoft.com/office/powerpoint/2010/main" val="1257032836"/>
              </p:ext>
            </p:extLst>
          </p:nvPr>
        </p:nvGraphicFramePr>
        <p:xfrm>
          <a:off x="4666004" y="1075231"/>
          <a:ext cx="4014453" cy="5221951"/>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p:cNvSpPr txBox="1"/>
          <p:nvPr/>
        </p:nvSpPr>
        <p:spPr>
          <a:xfrm>
            <a:off x="665375" y="5265499"/>
            <a:ext cx="3500970" cy="923330"/>
          </a:xfrm>
          <a:prstGeom prst="rect">
            <a:avLst/>
          </a:prstGeom>
          <a:noFill/>
        </p:spPr>
        <p:txBody>
          <a:bodyPr wrap="square" rtlCol="0">
            <a:spAutoFit/>
          </a:bodyPr>
          <a:lstStyle/>
          <a:p>
            <a:pPr marL="266700" indent="-266700">
              <a:buFont typeface="+mj-lt"/>
              <a:buAutoNum type="arabicPeriod" startAt="4"/>
            </a:pPr>
            <a:r>
              <a:rPr lang="en-GB" dirty="0"/>
              <a:t>Which point has been plotted correctly to show the height of the sunflower in week </a:t>
            </a:r>
            <a:r>
              <a:rPr lang="en-GB" dirty="0" smtClean="0"/>
              <a:t>4?</a:t>
            </a:r>
            <a:endParaRPr lang="en-GB" dirty="0"/>
          </a:p>
        </p:txBody>
      </p:sp>
      <p:sp>
        <p:nvSpPr>
          <p:cNvPr id="19" name="TextBox 18"/>
          <p:cNvSpPr txBox="1"/>
          <p:nvPr/>
        </p:nvSpPr>
        <p:spPr>
          <a:xfrm>
            <a:off x="4020075" y="5800930"/>
            <a:ext cx="1876834" cy="369332"/>
          </a:xfrm>
          <a:prstGeom prst="rect">
            <a:avLst/>
          </a:prstGeom>
          <a:noFill/>
        </p:spPr>
        <p:txBody>
          <a:bodyPr wrap="square" rtlCol="0">
            <a:spAutoFit/>
          </a:bodyPr>
          <a:lstStyle/>
          <a:p>
            <a:r>
              <a:rPr lang="en-US" dirty="0" smtClean="0">
                <a:solidFill>
                  <a:srgbClr val="00B050"/>
                </a:solidFill>
              </a:rPr>
              <a:t>Green</a:t>
            </a:r>
            <a:endParaRPr lang="en-GB" dirty="0">
              <a:solidFill>
                <a:srgbClr val="00B050"/>
              </a:solidFill>
            </a:endParaRPr>
          </a:p>
        </p:txBody>
      </p:sp>
      <p:sp>
        <p:nvSpPr>
          <p:cNvPr id="21" name="Rectangle 20">
            <a:extLst>
              <a:ext uri="{FF2B5EF4-FFF2-40B4-BE49-F238E27FC236}">
                <a16:creationId xmlns="" xmlns:a16="http://schemas.microsoft.com/office/drawing/2014/main" id="{10488C49-5374-42B5-89EA-2311C1A55E0A}"/>
              </a:ext>
            </a:extLst>
          </p:cNvPr>
          <p:cNvSpPr/>
          <p:nvPr/>
        </p:nvSpPr>
        <p:spPr>
          <a:xfrm>
            <a:off x="5568660" y="4289619"/>
            <a:ext cx="313140" cy="461665"/>
          </a:xfrm>
          <a:prstGeom prst="rect">
            <a:avLst/>
          </a:prstGeom>
        </p:spPr>
        <p:txBody>
          <a:bodyPr wrap="square">
            <a:spAutoFit/>
          </a:bodyPr>
          <a:lstStyle/>
          <a:p>
            <a:r>
              <a:rPr lang="en-GB" sz="2400" dirty="0" smtClean="0"/>
              <a:t>×</a:t>
            </a:r>
            <a:endParaRPr lang="en-GB" sz="2400" dirty="0"/>
          </a:p>
        </p:txBody>
      </p:sp>
      <p:sp>
        <p:nvSpPr>
          <p:cNvPr id="22" name="Rectangle 21">
            <a:extLst>
              <a:ext uri="{FF2B5EF4-FFF2-40B4-BE49-F238E27FC236}">
                <a16:creationId xmlns="" xmlns:a16="http://schemas.microsoft.com/office/drawing/2014/main" id="{10488C49-5374-42B5-89EA-2311C1A55E0A}"/>
              </a:ext>
            </a:extLst>
          </p:cNvPr>
          <p:cNvSpPr/>
          <p:nvPr/>
        </p:nvSpPr>
        <p:spPr>
          <a:xfrm>
            <a:off x="5034952" y="5044606"/>
            <a:ext cx="313140" cy="461665"/>
          </a:xfrm>
          <a:prstGeom prst="rect">
            <a:avLst/>
          </a:prstGeom>
        </p:spPr>
        <p:txBody>
          <a:bodyPr wrap="square">
            <a:spAutoFit/>
          </a:bodyPr>
          <a:lstStyle/>
          <a:p>
            <a:r>
              <a:rPr lang="en-GB" sz="2400" dirty="0" smtClean="0"/>
              <a:t>×</a:t>
            </a:r>
            <a:endParaRPr lang="en-GB" sz="2400" dirty="0"/>
          </a:p>
        </p:txBody>
      </p:sp>
      <p:sp>
        <p:nvSpPr>
          <p:cNvPr id="15" name="Rectangle 14">
            <a:extLst>
              <a:ext uri="{FF2B5EF4-FFF2-40B4-BE49-F238E27FC236}">
                <a16:creationId xmlns="" xmlns:a16="http://schemas.microsoft.com/office/drawing/2014/main" id="{10488C49-5374-42B5-89EA-2311C1A55E0A}"/>
              </a:ext>
            </a:extLst>
          </p:cNvPr>
          <p:cNvSpPr/>
          <p:nvPr/>
        </p:nvSpPr>
        <p:spPr>
          <a:xfrm>
            <a:off x="6618712" y="3264985"/>
            <a:ext cx="313140" cy="461665"/>
          </a:xfrm>
          <a:prstGeom prst="rect">
            <a:avLst/>
          </a:prstGeom>
        </p:spPr>
        <p:txBody>
          <a:bodyPr wrap="square">
            <a:spAutoFit/>
          </a:bodyPr>
          <a:lstStyle/>
          <a:p>
            <a:r>
              <a:rPr lang="en-GB" sz="2400" dirty="0" smtClean="0">
                <a:solidFill>
                  <a:schemeClr val="accent4"/>
                </a:solidFill>
              </a:rPr>
              <a:t>×</a:t>
            </a:r>
            <a:endParaRPr lang="en-GB" sz="2400" dirty="0">
              <a:solidFill>
                <a:schemeClr val="accent4"/>
              </a:solidFill>
            </a:endParaRPr>
          </a:p>
        </p:txBody>
      </p:sp>
      <p:sp>
        <p:nvSpPr>
          <p:cNvPr id="16" name="Rectangle 15">
            <a:extLst>
              <a:ext uri="{FF2B5EF4-FFF2-40B4-BE49-F238E27FC236}">
                <a16:creationId xmlns="" xmlns:a16="http://schemas.microsoft.com/office/drawing/2014/main" id="{10488C49-5374-42B5-89EA-2311C1A55E0A}"/>
              </a:ext>
            </a:extLst>
          </p:cNvPr>
          <p:cNvSpPr/>
          <p:nvPr/>
        </p:nvSpPr>
        <p:spPr>
          <a:xfrm>
            <a:off x="6619905" y="2920555"/>
            <a:ext cx="313140" cy="461665"/>
          </a:xfrm>
          <a:prstGeom prst="rect">
            <a:avLst/>
          </a:prstGeom>
        </p:spPr>
        <p:txBody>
          <a:bodyPr wrap="square">
            <a:spAutoFit/>
          </a:bodyPr>
          <a:lstStyle/>
          <a:p>
            <a:r>
              <a:rPr lang="en-GB" sz="2400" dirty="0" smtClean="0">
                <a:solidFill>
                  <a:srgbClr val="FF6600"/>
                </a:solidFill>
              </a:rPr>
              <a:t>×</a:t>
            </a:r>
            <a:endParaRPr lang="en-GB" sz="2400" dirty="0">
              <a:solidFill>
                <a:srgbClr val="FF6600"/>
              </a:solidFill>
            </a:endParaRPr>
          </a:p>
        </p:txBody>
      </p:sp>
      <p:sp>
        <p:nvSpPr>
          <p:cNvPr id="17" name="Rectangle 16">
            <a:extLst>
              <a:ext uri="{FF2B5EF4-FFF2-40B4-BE49-F238E27FC236}">
                <a16:creationId xmlns="" xmlns:a16="http://schemas.microsoft.com/office/drawing/2014/main" id="{10488C49-5374-42B5-89EA-2311C1A55E0A}"/>
              </a:ext>
            </a:extLst>
          </p:cNvPr>
          <p:cNvSpPr/>
          <p:nvPr/>
        </p:nvSpPr>
        <p:spPr>
          <a:xfrm>
            <a:off x="6092071" y="3683113"/>
            <a:ext cx="313140" cy="461665"/>
          </a:xfrm>
          <a:prstGeom prst="rect">
            <a:avLst/>
          </a:prstGeom>
        </p:spPr>
        <p:txBody>
          <a:bodyPr wrap="square">
            <a:spAutoFit/>
          </a:bodyPr>
          <a:lstStyle/>
          <a:p>
            <a:r>
              <a:rPr lang="en-GB" sz="2400" dirty="0" smtClean="0">
                <a:solidFill>
                  <a:schemeClr val="tx1">
                    <a:lumMod val="90000"/>
                    <a:lumOff val="10000"/>
                  </a:schemeClr>
                </a:solidFill>
              </a:rPr>
              <a:t>×</a:t>
            </a:r>
            <a:endParaRPr lang="en-GB" sz="2400" dirty="0">
              <a:solidFill>
                <a:schemeClr val="tx1">
                  <a:lumMod val="90000"/>
                  <a:lumOff val="10000"/>
                </a:schemeClr>
              </a:solidFill>
            </a:endParaRPr>
          </a:p>
        </p:txBody>
      </p:sp>
      <p:sp>
        <p:nvSpPr>
          <p:cNvPr id="20" name="Rectangle 19">
            <a:extLst>
              <a:ext uri="{FF2B5EF4-FFF2-40B4-BE49-F238E27FC236}">
                <a16:creationId xmlns="" xmlns:a16="http://schemas.microsoft.com/office/drawing/2014/main" id="{10488C49-5374-42B5-89EA-2311C1A55E0A}"/>
              </a:ext>
            </a:extLst>
          </p:cNvPr>
          <p:cNvSpPr/>
          <p:nvPr/>
        </p:nvSpPr>
        <p:spPr>
          <a:xfrm>
            <a:off x="6620072" y="3515340"/>
            <a:ext cx="313140" cy="461665"/>
          </a:xfrm>
          <a:prstGeom prst="rect">
            <a:avLst/>
          </a:prstGeom>
        </p:spPr>
        <p:txBody>
          <a:bodyPr wrap="square">
            <a:spAutoFit/>
          </a:bodyPr>
          <a:lstStyle/>
          <a:p>
            <a:r>
              <a:rPr lang="en-GB" sz="2400" dirty="0" smtClean="0">
                <a:solidFill>
                  <a:srgbClr val="229DAE"/>
                </a:solidFill>
              </a:rPr>
              <a:t>×</a:t>
            </a:r>
            <a:endParaRPr lang="en-GB" sz="2400" dirty="0">
              <a:solidFill>
                <a:srgbClr val="229DAE"/>
              </a:solidFill>
            </a:endParaRPr>
          </a:p>
        </p:txBody>
      </p:sp>
    </p:spTree>
    <p:extLst>
      <p:ext uri="{BB962C8B-B14F-4D97-AF65-F5344CB8AC3E}">
        <p14:creationId xmlns:p14="http://schemas.microsoft.com/office/powerpoint/2010/main" val="192328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5574" y="702863"/>
            <a:ext cx="2049798" cy="355276"/>
          </a:xfrm>
          <a:prstGeom prst="rect">
            <a:avLst/>
          </a:prstGeom>
          <a:solidFill>
            <a:srgbClr val="072F54"/>
          </a:solidFill>
        </p:spPr>
        <p:txBody>
          <a:bodyPr wrap="square" lIns="180000" tIns="36000" rIns="180000" bIns="72000" anchor="ctr">
            <a:spAutoFit/>
          </a:bodyPr>
          <a:lstStyle/>
          <a:p>
            <a:r>
              <a:rPr lang="en-GB" altLang="en-US" sz="1600" b="1" dirty="0" smtClean="0">
                <a:solidFill>
                  <a:schemeClr val="bg1"/>
                </a:solidFill>
              </a:rPr>
              <a:t>Draw Line Graphs</a:t>
            </a:r>
            <a:endParaRPr lang="en-GB" sz="1600" b="1" dirty="0">
              <a:solidFill>
                <a:schemeClr val="bg1"/>
              </a:solidFill>
            </a:endParaRPr>
          </a:p>
        </p:txBody>
      </p:sp>
      <p:sp>
        <p:nvSpPr>
          <p:cNvPr id="2" name="TextBox 1"/>
          <p:cNvSpPr txBox="1"/>
          <p:nvPr/>
        </p:nvSpPr>
        <p:spPr>
          <a:xfrm>
            <a:off x="755650" y="1292777"/>
            <a:ext cx="3218144" cy="1184940"/>
          </a:xfrm>
          <a:prstGeom prst="rect">
            <a:avLst/>
          </a:prstGeom>
          <a:noFill/>
        </p:spPr>
        <p:txBody>
          <a:bodyPr wrap="square" lIns="0" tIns="0" rIns="0" bIns="0" rtlCol="0">
            <a:spAutoFit/>
          </a:bodyPr>
          <a:lstStyle/>
          <a:p>
            <a:pPr>
              <a:spcAft>
                <a:spcPts val="600"/>
              </a:spcAft>
            </a:pPr>
            <a:r>
              <a:rPr lang="en-GB" dirty="0"/>
              <a:t>Class 5 measures the height of a sunflower over seven weeks. </a:t>
            </a:r>
            <a:endParaRPr lang="en-GB" dirty="0" smtClean="0"/>
          </a:p>
          <a:p>
            <a:pPr>
              <a:spcAft>
                <a:spcPts val="600"/>
              </a:spcAft>
            </a:pPr>
            <a:r>
              <a:rPr lang="en-GB" dirty="0" smtClean="0"/>
              <a:t>Here </a:t>
            </a:r>
            <a:r>
              <a:rPr lang="en-GB" dirty="0"/>
              <a:t>is the table of data that shows their results.</a:t>
            </a:r>
          </a:p>
        </p:txBody>
      </p:sp>
      <p:sp>
        <p:nvSpPr>
          <p:cNvPr id="97" name="Rectangle 96"/>
          <p:cNvSpPr/>
          <p:nvPr/>
        </p:nvSpPr>
        <p:spPr>
          <a:xfrm>
            <a:off x="2495372"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smtClean="0">
                <a:solidFill>
                  <a:schemeClr val="bg1"/>
                </a:solidFill>
              </a:rPr>
              <a:t>Diving</a:t>
            </a:r>
            <a:endParaRPr lang="en-GB" sz="1600" b="1" dirty="0">
              <a:solidFill>
                <a:schemeClr val="bg1"/>
              </a:solidFill>
            </a:endParaRPr>
          </a:p>
        </p:txBody>
      </p:sp>
      <p:cxnSp>
        <p:nvCxnSpPr>
          <p:cNvPr id="103" name="Straight Connector 102"/>
          <p:cNvCxnSpPr/>
          <p:nvPr/>
        </p:nvCxnSpPr>
        <p:spPr>
          <a:xfrm>
            <a:off x="2495372" y="679231"/>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9" name="Table 8">
            <a:extLst>
              <a:ext uri="{FF2B5EF4-FFF2-40B4-BE49-F238E27FC236}">
                <a16:creationId xmlns="" xmlns:a16="http://schemas.microsoft.com/office/drawing/2014/main" id="{A46F9A25-8389-4CCD-B1CE-E638FC3837DD}"/>
              </a:ext>
            </a:extLst>
          </p:cNvPr>
          <p:cNvGraphicFramePr>
            <a:graphicFrameLocks noGrp="1"/>
          </p:cNvGraphicFramePr>
          <p:nvPr>
            <p:extLst>
              <p:ext uri="{D42A27DB-BD31-4B8C-83A1-F6EECF244321}">
                <p14:modId xmlns:p14="http://schemas.microsoft.com/office/powerpoint/2010/main" val="2682026893"/>
              </p:ext>
            </p:extLst>
          </p:nvPr>
        </p:nvGraphicFramePr>
        <p:xfrm>
          <a:off x="750577" y="2682659"/>
          <a:ext cx="2141710" cy="2363496"/>
        </p:xfrm>
        <a:graphic>
          <a:graphicData uri="http://schemas.openxmlformats.org/drawingml/2006/table">
            <a:tbl>
              <a:tblPr>
                <a:tableStyleId>{5C22544A-7EE6-4342-B048-85BDC9FD1C3A}</a:tableStyleId>
              </a:tblPr>
              <a:tblGrid>
                <a:gridCol w="688589">
                  <a:extLst>
                    <a:ext uri="{9D8B030D-6E8A-4147-A177-3AD203B41FA5}">
                      <a16:colId xmlns="" xmlns:a16="http://schemas.microsoft.com/office/drawing/2014/main" val="1582340078"/>
                    </a:ext>
                  </a:extLst>
                </a:gridCol>
                <a:gridCol w="1453121">
                  <a:extLst>
                    <a:ext uri="{9D8B030D-6E8A-4147-A177-3AD203B41FA5}">
                      <a16:colId xmlns="" xmlns:a16="http://schemas.microsoft.com/office/drawing/2014/main" val="3984688079"/>
                    </a:ext>
                  </a:extLst>
                </a:gridCol>
              </a:tblGrid>
              <a:tr h="295437">
                <a:tc>
                  <a:txBody>
                    <a:bodyPr/>
                    <a:lstStyle/>
                    <a:p>
                      <a:pPr algn="ctr">
                        <a:lnSpc>
                          <a:spcPct val="107000"/>
                        </a:lnSpc>
                        <a:spcAft>
                          <a:spcPts val="0"/>
                        </a:spcAft>
                      </a:pPr>
                      <a:r>
                        <a:rPr lang="en-GB" sz="1800" dirty="0" smtClean="0">
                          <a:effectLst/>
                          <a:latin typeface="+mn-lt"/>
                        </a:rPr>
                        <a:t>Week</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800" dirty="0">
                          <a:effectLst/>
                          <a:latin typeface="+mn-lt"/>
                        </a:rPr>
                        <a:t>Height (cm</a:t>
                      </a:r>
                      <a:r>
                        <a:rPr lang="en-GB" sz="1800" dirty="0" smtClean="0">
                          <a:effectLst/>
                          <a:latin typeface="+mn-lt"/>
                        </a:rPr>
                        <a:t>)</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C000"/>
                    </a:solidFill>
                  </a:tcPr>
                </a:tc>
                <a:extLst>
                  <a:ext uri="{0D108BD9-81ED-4DB2-BD59-A6C34878D82A}">
                    <a16:rowId xmlns="" xmlns:a16="http://schemas.microsoft.com/office/drawing/2014/main" val="3851787088"/>
                  </a:ext>
                </a:extLst>
              </a:tr>
              <a:tr h="295437">
                <a:tc>
                  <a:txBody>
                    <a:bodyPr/>
                    <a:lstStyle/>
                    <a:p>
                      <a:pPr algn="ctr">
                        <a:lnSpc>
                          <a:spcPct val="107000"/>
                        </a:lnSpc>
                        <a:spcAft>
                          <a:spcPts val="0"/>
                        </a:spcAft>
                      </a:pPr>
                      <a:r>
                        <a:rPr lang="en-GB" sz="1600" dirty="0">
                          <a:solidFill>
                            <a:schemeClr val="tx1"/>
                          </a:solidFill>
                          <a:effectLst/>
                          <a:latin typeface="+mn-lt"/>
                          <a:ea typeface="Calibri" panose="020F0502020204030204" pitchFamily="34" charset="0"/>
                          <a:cs typeface="Times New Roman" panose="02020603050405020304" pitchFamily="18" charset="0"/>
                        </a:rPr>
                        <a:t>1</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rPr>
                        <a:t>54</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673942597"/>
                  </a:ext>
                </a:extLst>
              </a:tr>
              <a:tr h="295437">
                <a:tc>
                  <a:txBody>
                    <a:bodyPr/>
                    <a:lstStyle/>
                    <a:p>
                      <a:pPr algn="ctr">
                        <a:lnSpc>
                          <a:spcPct val="107000"/>
                        </a:lnSpc>
                        <a:spcAft>
                          <a:spcPts val="0"/>
                        </a:spcAft>
                      </a:pPr>
                      <a:r>
                        <a:rPr lang="en-GB" sz="1600" dirty="0">
                          <a:solidFill>
                            <a:schemeClr val="tx1"/>
                          </a:solidFill>
                          <a:effectLst/>
                          <a:latin typeface="+mn-lt"/>
                          <a:ea typeface="Calibri" panose="020F0502020204030204" pitchFamily="34" charset="0"/>
                          <a:cs typeface="Times New Roman" panose="02020603050405020304" pitchFamily="18" charset="0"/>
                        </a:rPr>
                        <a:t>2</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ea typeface="Calibri" panose="020F0502020204030204" pitchFamily="34" charset="0"/>
                          <a:cs typeface="Times New Roman" panose="02020603050405020304" pitchFamily="18" charset="0"/>
                        </a:rPr>
                        <a:t>63</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1852658671"/>
                  </a:ext>
                </a:extLst>
              </a:tr>
              <a:tr h="295437">
                <a:tc>
                  <a:txBody>
                    <a:bodyPr/>
                    <a:lstStyle/>
                    <a:p>
                      <a:pPr algn="ctr">
                        <a:lnSpc>
                          <a:spcPct val="107000"/>
                        </a:lnSpc>
                        <a:spcAft>
                          <a:spcPts val="0"/>
                        </a:spcAft>
                      </a:pPr>
                      <a:r>
                        <a:rPr lang="en-GB" sz="1600" dirty="0">
                          <a:solidFill>
                            <a:schemeClr val="tx1"/>
                          </a:solidFill>
                          <a:effectLst/>
                          <a:latin typeface="+mn-lt"/>
                          <a:ea typeface="Calibri" panose="020F0502020204030204" pitchFamily="34" charset="0"/>
                          <a:cs typeface="Times New Roman" panose="02020603050405020304" pitchFamily="18" charset="0"/>
                        </a:rPr>
                        <a:t>3</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ea typeface="Calibri" panose="020F0502020204030204" pitchFamily="34" charset="0"/>
                          <a:cs typeface="Times New Roman" panose="02020603050405020304" pitchFamily="18" charset="0"/>
                        </a:rPr>
                        <a:t>70</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381447338"/>
                  </a:ext>
                </a:extLst>
              </a:tr>
              <a:tr h="295437">
                <a:tc>
                  <a:txBody>
                    <a:bodyPr/>
                    <a:lstStyle/>
                    <a:p>
                      <a:pPr algn="ctr">
                        <a:lnSpc>
                          <a:spcPct val="107000"/>
                        </a:lnSpc>
                        <a:spcAft>
                          <a:spcPts val="0"/>
                        </a:spcAft>
                      </a:pPr>
                      <a:r>
                        <a:rPr lang="en-GB" sz="1600" dirty="0">
                          <a:solidFill>
                            <a:schemeClr val="tx1"/>
                          </a:solidFill>
                          <a:effectLst/>
                          <a:latin typeface="+mn-lt"/>
                          <a:ea typeface="Calibri" panose="020F0502020204030204" pitchFamily="34" charset="0"/>
                          <a:cs typeface="Times New Roman" panose="02020603050405020304" pitchFamily="18" charset="0"/>
                        </a:rPr>
                        <a:t>4</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ea typeface="Calibri" panose="020F0502020204030204" pitchFamily="34" charset="0"/>
                          <a:cs typeface="Times New Roman" panose="02020603050405020304" pitchFamily="18" charset="0"/>
                        </a:rPr>
                        <a:t>75</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3358641313"/>
                  </a:ext>
                </a:extLst>
              </a:tr>
              <a:tr h="295437">
                <a:tc>
                  <a:txBody>
                    <a:bodyPr/>
                    <a:lstStyle/>
                    <a:p>
                      <a:pPr algn="ctr">
                        <a:lnSpc>
                          <a:spcPct val="107000"/>
                        </a:lnSpc>
                        <a:spcAft>
                          <a:spcPts val="0"/>
                        </a:spcAft>
                      </a:pPr>
                      <a:r>
                        <a:rPr lang="en-GB" sz="1600" dirty="0">
                          <a:solidFill>
                            <a:schemeClr val="tx1"/>
                          </a:solidFill>
                          <a:effectLst/>
                          <a:latin typeface="+mn-lt"/>
                          <a:ea typeface="Calibri" panose="020F0502020204030204" pitchFamily="34" charset="0"/>
                          <a:cs typeface="Times New Roman" panose="02020603050405020304" pitchFamily="18" charset="0"/>
                        </a:rPr>
                        <a:t>5</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ea typeface="Calibri" panose="020F0502020204030204" pitchFamily="34" charset="0"/>
                          <a:cs typeface="Times New Roman" panose="02020603050405020304" pitchFamily="18" charset="0"/>
                        </a:rPr>
                        <a:t>82</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1393199851"/>
                  </a:ext>
                </a:extLst>
              </a:tr>
              <a:tr h="295437">
                <a:tc>
                  <a:txBody>
                    <a:bodyPr/>
                    <a:lstStyle/>
                    <a:p>
                      <a:pPr algn="ctr">
                        <a:lnSpc>
                          <a:spcPct val="107000"/>
                        </a:lnSpc>
                        <a:spcAft>
                          <a:spcPts val="0"/>
                        </a:spcAft>
                      </a:pPr>
                      <a:r>
                        <a:rPr lang="en-GB" sz="1600">
                          <a:solidFill>
                            <a:schemeClr val="tx1"/>
                          </a:solidFill>
                          <a:effectLst/>
                          <a:latin typeface="+mn-lt"/>
                          <a:ea typeface="Calibri" panose="020F0502020204030204" pitchFamily="34" charset="0"/>
                          <a:cs typeface="Times New Roman" panose="02020603050405020304" pitchFamily="18" charset="0"/>
                        </a:rPr>
                        <a:t>6</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ea typeface="Calibri" panose="020F0502020204030204" pitchFamily="34" charset="0"/>
                          <a:cs typeface="Times New Roman" panose="02020603050405020304" pitchFamily="18" charset="0"/>
                        </a:rPr>
                        <a:t>87</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3395226630"/>
                  </a:ext>
                </a:extLst>
              </a:tr>
              <a:tr h="295437">
                <a:tc>
                  <a:txBody>
                    <a:bodyPr/>
                    <a:lstStyle/>
                    <a:p>
                      <a:pPr algn="ctr">
                        <a:lnSpc>
                          <a:spcPct val="107000"/>
                        </a:lnSpc>
                        <a:spcAft>
                          <a:spcPts val="0"/>
                        </a:spcAft>
                      </a:pPr>
                      <a:r>
                        <a:rPr lang="en-GB" sz="1600">
                          <a:solidFill>
                            <a:schemeClr val="tx1"/>
                          </a:solidFill>
                          <a:effectLst/>
                          <a:latin typeface="+mn-lt"/>
                          <a:ea typeface="Calibri" panose="020F0502020204030204" pitchFamily="34" charset="0"/>
                          <a:cs typeface="Times New Roman" panose="02020603050405020304" pitchFamily="18" charset="0"/>
                        </a:rPr>
                        <a:t>7</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ea typeface="Calibri" panose="020F0502020204030204" pitchFamily="34" charset="0"/>
                          <a:cs typeface="Times New Roman" panose="02020603050405020304" pitchFamily="18" charset="0"/>
                        </a:rPr>
                        <a:t>94</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2378059076"/>
                  </a:ext>
                </a:extLst>
              </a:tr>
            </a:tbl>
          </a:graphicData>
        </a:graphic>
      </p:graphicFrame>
      <p:graphicFrame>
        <p:nvGraphicFramePr>
          <p:cNvPr id="10" name="Chart 9">
            <a:extLst>
              <a:ext uri="{FF2B5EF4-FFF2-40B4-BE49-F238E27FC236}">
                <a16:creationId xmlns="" xmlns:a16="http://schemas.microsoft.com/office/drawing/2014/main" id="{565FF28A-C680-4B01-9E38-80E9C5329BE3}"/>
              </a:ext>
            </a:extLst>
          </p:cNvPr>
          <p:cNvGraphicFramePr>
            <a:graphicFrameLocks/>
          </p:cNvGraphicFramePr>
          <p:nvPr>
            <p:extLst>
              <p:ext uri="{D42A27DB-BD31-4B8C-83A1-F6EECF244321}">
                <p14:modId xmlns:p14="http://schemas.microsoft.com/office/powerpoint/2010/main" val="1257032836"/>
              </p:ext>
            </p:extLst>
          </p:nvPr>
        </p:nvGraphicFramePr>
        <p:xfrm>
          <a:off x="4666004" y="1075231"/>
          <a:ext cx="4014453" cy="5221951"/>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p:cNvSpPr txBox="1"/>
          <p:nvPr/>
        </p:nvSpPr>
        <p:spPr>
          <a:xfrm>
            <a:off x="665375" y="5265499"/>
            <a:ext cx="3500970" cy="923330"/>
          </a:xfrm>
          <a:prstGeom prst="rect">
            <a:avLst/>
          </a:prstGeom>
          <a:noFill/>
        </p:spPr>
        <p:txBody>
          <a:bodyPr wrap="square" rtlCol="0">
            <a:spAutoFit/>
          </a:bodyPr>
          <a:lstStyle/>
          <a:p>
            <a:pPr marL="271463" indent="-271463">
              <a:buFont typeface="+mj-lt"/>
              <a:buAutoNum type="arabicPeriod" startAt="5"/>
            </a:pPr>
            <a:r>
              <a:rPr lang="en-GB" dirty="0"/>
              <a:t>Which point has been plotted correctly to show the height of the sunflower in week </a:t>
            </a:r>
            <a:r>
              <a:rPr lang="en-GB" dirty="0" smtClean="0"/>
              <a:t>5?</a:t>
            </a:r>
            <a:endParaRPr lang="en-GB" dirty="0"/>
          </a:p>
        </p:txBody>
      </p:sp>
      <p:sp>
        <p:nvSpPr>
          <p:cNvPr id="19" name="TextBox 18"/>
          <p:cNvSpPr txBox="1"/>
          <p:nvPr/>
        </p:nvSpPr>
        <p:spPr>
          <a:xfrm>
            <a:off x="4020075" y="5800930"/>
            <a:ext cx="1876834" cy="369332"/>
          </a:xfrm>
          <a:prstGeom prst="rect">
            <a:avLst/>
          </a:prstGeom>
          <a:noFill/>
        </p:spPr>
        <p:txBody>
          <a:bodyPr wrap="square" rtlCol="0">
            <a:spAutoFit/>
          </a:bodyPr>
          <a:lstStyle/>
          <a:p>
            <a:r>
              <a:rPr lang="en-US" dirty="0" smtClean="0">
                <a:solidFill>
                  <a:srgbClr val="00B050"/>
                </a:solidFill>
              </a:rPr>
              <a:t>Green</a:t>
            </a:r>
            <a:endParaRPr lang="en-GB" dirty="0">
              <a:solidFill>
                <a:srgbClr val="00B050"/>
              </a:solidFill>
            </a:endParaRPr>
          </a:p>
        </p:txBody>
      </p:sp>
      <p:sp>
        <p:nvSpPr>
          <p:cNvPr id="21" name="Rectangle 20">
            <a:extLst>
              <a:ext uri="{FF2B5EF4-FFF2-40B4-BE49-F238E27FC236}">
                <a16:creationId xmlns="" xmlns:a16="http://schemas.microsoft.com/office/drawing/2014/main" id="{10488C49-5374-42B5-89EA-2311C1A55E0A}"/>
              </a:ext>
            </a:extLst>
          </p:cNvPr>
          <p:cNvSpPr/>
          <p:nvPr/>
        </p:nvSpPr>
        <p:spPr>
          <a:xfrm>
            <a:off x="5568660" y="4289619"/>
            <a:ext cx="313140" cy="461665"/>
          </a:xfrm>
          <a:prstGeom prst="rect">
            <a:avLst/>
          </a:prstGeom>
        </p:spPr>
        <p:txBody>
          <a:bodyPr wrap="square">
            <a:spAutoFit/>
          </a:bodyPr>
          <a:lstStyle/>
          <a:p>
            <a:r>
              <a:rPr lang="en-GB" sz="2400" dirty="0" smtClean="0"/>
              <a:t>×</a:t>
            </a:r>
            <a:endParaRPr lang="en-GB" sz="2400" dirty="0"/>
          </a:p>
        </p:txBody>
      </p:sp>
      <p:sp>
        <p:nvSpPr>
          <p:cNvPr id="22" name="Rectangle 21">
            <a:extLst>
              <a:ext uri="{FF2B5EF4-FFF2-40B4-BE49-F238E27FC236}">
                <a16:creationId xmlns="" xmlns:a16="http://schemas.microsoft.com/office/drawing/2014/main" id="{10488C49-5374-42B5-89EA-2311C1A55E0A}"/>
              </a:ext>
            </a:extLst>
          </p:cNvPr>
          <p:cNvSpPr/>
          <p:nvPr/>
        </p:nvSpPr>
        <p:spPr>
          <a:xfrm>
            <a:off x="5034952" y="5044606"/>
            <a:ext cx="313140" cy="461665"/>
          </a:xfrm>
          <a:prstGeom prst="rect">
            <a:avLst/>
          </a:prstGeom>
        </p:spPr>
        <p:txBody>
          <a:bodyPr wrap="square">
            <a:spAutoFit/>
          </a:bodyPr>
          <a:lstStyle/>
          <a:p>
            <a:r>
              <a:rPr lang="en-GB" sz="2400" dirty="0" smtClean="0"/>
              <a:t>×</a:t>
            </a:r>
            <a:endParaRPr lang="en-GB" sz="2400" dirty="0"/>
          </a:p>
        </p:txBody>
      </p:sp>
      <p:sp>
        <p:nvSpPr>
          <p:cNvPr id="15" name="Rectangle 14">
            <a:extLst>
              <a:ext uri="{FF2B5EF4-FFF2-40B4-BE49-F238E27FC236}">
                <a16:creationId xmlns="" xmlns:a16="http://schemas.microsoft.com/office/drawing/2014/main" id="{10488C49-5374-42B5-89EA-2311C1A55E0A}"/>
              </a:ext>
            </a:extLst>
          </p:cNvPr>
          <p:cNvSpPr/>
          <p:nvPr/>
        </p:nvSpPr>
        <p:spPr>
          <a:xfrm>
            <a:off x="7144962" y="2672790"/>
            <a:ext cx="313140" cy="461665"/>
          </a:xfrm>
          <a:prstGeom prst="rect">
            <a:avLst/>
          </a:prstGeom>
        </p:spPr>
        <p:txBody>
          <a:bodyPr wrap="square">
            <a:spAutoFit/>
          </a:bodyPr>
          <a:lstStyle/>
          <a:p>
            <a:r>
              <a:rPr lang="en-GB" sz="2400" dirty="0" smtClean="0">
                <a:solidFill>
                  <a:schemeClr val="accent4"/>
                </a:solidFill>
              </a:rPr>
              <a:t>×</a:t>
            </a:r>
            <a:endParaRPr lang="en-GB" sz="2400" dirty="0">
              <a:solidFill>
                <a:schemeClr val="accent4"/>
              </a:solidFill>
            </a:endParaRPr>
          </a:p>
        </p:txBody>
      </p:sp>
      <p:sp>
        <p:nvSpPr>
          <p:cNvPr id="16" name="Rectangle 15">
            <a:extLst>
              <a:ext uri="{FF2B5EF4-FFF2-40B4-BE49-F238E27FC236}">
                <a16:creationId xmlns="" xmlns:a16="http://schemas.microsoft.com/office/drawing/2014/main" id="{10488C49-5374-42B5-89EA-2311C1A55E0A}"/>
              </a:ext>
            </a:extLst>
          </p:cNvPr>
          <p:cNvSpPr/>
          <p:nvPr/>
        </p:nvSpPr>
        <p:spPr>
          <a:xfrm>
            <a:off x="7144962" y="2588144"/>
            <a:ext cx="313140" cy="461665"/>
          </a:xfrm>
          <a:prstGeom prst="rect">
            <a:avLst/>
          </a:prstGeom>
        </p:spPr>
        <p:txBody>
          <a:bodyPr wrap="square">
            <a:spAutoFit/>
          </a:bodyPr>
          <a:lstStyle/>
          <a:p>
            <a:r>
              <a:rPr lang="en-GB" sz="2400" dirty="0" smtClean="0">
                <a:solidFill>
                  <a:srgbClr val="FF6600"/>
                </a:solidFill>
              </a:rPr>
              <a:t>×</a:t>
            </a:r>
            <a:endParaRPr lang="en-GB" sz="2400" dirty="0">
              <a:solidFill>
                <a:srgbClr val="FF6600"/>
              </a:solidFill>
            </a:endParaRPr>
          </a:p>
        </p:txBody>
      </p:sp>
      <p:sp>
        <p:nvSpPr>
          <p:cNvPr id="17" name="Rectangle 16">
            <a:extLst>
              <a:ext uri="{FF2B5EF4-FFF2-40B4-BE49-F238E27FC236}">
                <a16:creationId xmlns="" xmlns:a16="http://schemas.microsoft.com/office/drawing/2014/main" id="{10488C49-5374-42B5-89EA-2311C1A55E0A}"/>
              </a:ext>
            </a:extLst>
          </p:cNvPr>
          <p:cNvSpPr/>
          <p:nvPr/>
        </p:nvSpPr>
        <p:spPr>
          <a:xfrm>
            <a:off x="6092071" y="3683113"/>
            <a:ext cx="313140" cy="461665"/>
          </a:xfrm>
          <a:prstGeom prst="rect">
            <a:avLst/>
          </a:prstGeom>
        </p:spPr>
        <p:txBody>
          <a:bodyPr wrap="square">
            <a:spAutoFit/>
          </a:bodyPr>
          <a:lstStyle/>
          <a:p>
            <a:r>
              <a:rPr lang="en-GB" sz="2400" dirty="0" smtClean="0">
                <a:solidFill>
                  <a:schemeClr val="tx1">
                    <a:lumMod val="90000"/>
                    <a:lumOff val="10000"/>
                  </a:schemeClr>
                </a:solidFill>
              </a:rPr>
              <a:t>×</a:t>
            </a:r>
            <a:endParaRPr lang="en-GB" sz="2400" dirty="0">
              <a:solidFill>
                <a:schemeClr val="tx1">
                  <a:lumMod val="90000"/>
                  <a:lumOff val="10000"/>
                </a:schemeClr>
              </a:solidFill>
            </a:endParaRPr>
          </a:p>
        </p:txBody>
      </p:sp>
      <p:sp>
        <p:nvSpPr>
          <p:cNvPr id="20" name="Rectangle 19">
            <a:extLst>
              <a:ext uri="{FF2B5EF4-FFF2-40B4-BE49-F238E27FC236}">
                <a16:creationId xmlns="" xmlns:a16="http://schemas.microsoft.com/office/drawing/2014/main" id="{10488C49-5374-42B5-89EA-2311C1A55E0A}"/>
              </a:ext>
            </a:extLst>
          </p:cNvPr>
          <p:cNvSpPr/>
          <p:nvPr/>
        </p:nvSpPr>
        <p:spPr>
          <a:xfrm>
            <a:off x="6620072" y="3258964"/>
            <a:ext cx="313140" cy="461665"/>
          </a:xfrm>
          <a:prstGeom prst="rect">
            <a:avLst/>
          </a:prstGeom>
        </p:spPr>
        <p:txBody>
          <a:bodyPr wrap="square">
            <a:spAutoFit/>
          </a:bodyPr>
          <a:lstStyle/>
          <a:p>
            <a:r>
              <a:rPr lang="en-GB" sz="2400" dirty="0" smtClean="0">
                <a:solidFill>
                  <a:schemeClr val="tx1">
                    <a:lumMod val="90000"/>
                    <a:lumOff val="10000"/>
                  </a:schemeClr>
                </a:solidFill>
              </a:rPr>
              <a:t>×</a:t>
            </a:r>
            <a:endParaRPr lang="en-GB" sz="2400" dirty="0">
              <a:solidFill>
                <a:schemeClr val="tx1">
                  <a:lumMod val="90000"/>
                  <a:lumOff val="10000"/>
                </a:schemeClr>
              </a:solidFill>
            </a:endParaRPr>
          </a:p>
        </p:txBody>
      </p:sp>
      <p:sp>
        <p:nvSpPr>
          <p:cNvPr id="23" name="Rectangle 22">
            <a:extLst>
              <a:ext uri="{FF2B5EF4-FFF2-40B4-BE49-F238E27FC236}">
                <a16:creationId xmlns="" xmlns:a16="http://schemas.microsoft.com/office/drawing/2014/main" id="{10488C49-5374-42B5-89EA-2311C1A55E0A}"/>
              </a:ext>
            </a:extLst>
          </p:cNvPr>
          <p:cNvSpPr/>
          <p:nvPr/>
        </p:nvSpPr>
        <p:spPr>
          <a:xfrm>
            <a:off x="7148073" y="3094453"/>
            <a:ext cx="313140" cy="461665"/>
          </a:xfrm>
          <a:prstGeom prst="rect">
            <a:avLst/>
          </a:prstGeom>
        </p:spPr>
        <p:txBody>
          <a:bodyPr wrap="square">
            <a:spAutoFit/>
          </a:bodyPr>
          <a:lstStyle/>
          <a:p>
            <a:r>
              <a:rPr lang="en-GB" sz="2400" dirty="0" smtClean="0">
                <a:solidFill>
                  <a:srgbClr val="229DAE"/>
                </a:solidFill>
              </a:rPr>
              <a:t>×</a:t>
            </a:r>
            <a:endParaRPr lang="en-GB" sz="2400" dirty="0">
              <a:solidFill>
                <a:srgbClr val="229DAE"/>
              </a:solidFill>
            </a:endParaRPr>
          </a:p>
        </p:txBody>
      </p:sp>
    </p:spTree>
    <p:extLst>
      <p:ext uri="{BB962C8B-B14F-4D97-AF65-F5344CB8AC3E}">
        <p14:creationId xmlns:p14="http://schemas.microsoft.com/office/powerpoint/2010/main" val="277951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5574" y="702863"/>
            <a:ext cx="2049798" cy="355276"/>
          </a:xfrm>
          <a:prstGeom prst="rect">
            <a:avLst/>
          </a:prstGeom>
          <a:solidFill>
            <a:srgbClr val="072F54"/>
          </a:solidFill>
        </p:spPr>
        <p:txBody>
          <a:bodyPr wrap="square" lIns="180000" tIns="36000" rIns="180000" bIns="72000" anchor="ctr">
            <a:spAutoFit/>
          </a:bodyPr>
          <a:lstStyle/>
          <a:p>
            <a:r>
              <a:rPr lang="en-GB" altLang="en-US" sz="1600" b="1" dirty="0" smtClean="0">
                <a:solidFill>
                  <a:schemeClr val="bg1"/>
                </a:solidFill>
              </a:rPr>
              <a:t>Draw Line Graphs</a:t>
            </a:r>
            <a:endParaRPr lang="en-GB" sz="1600" b="1" dirty="0">
              <a:solidFill>
                <a:schemeClr val="bg1"/>
              </a:solidFill>
            </a:endParaRPr>
          </a:p>
        </p:txBody>
      </p:sp>
      <p:sp>
        <p:nvSpPr>
          <p:cNvPr id="2" name="TextBox 1"/>
          <p:cNvSpPr txBox="1"/>
          <p:nvPr/>
        </p:nvSpPr>
        <p:spPr>
          <a:xfrm>
            <a:off x="755650" y="1292777"/>
            <a:ext cx="3218144" cy="1184940"/>
          </a:xfrm>
          <a:prstGeom prst="rect">
            <a:avLst/>
          </a:prstGeom>
          <a:noFill/>
        </p:spPr>
        <p:txBody>
          <a:bodyPr wrap="square" lIns="0" tIns="0" rIns="0" bIns="0" rtlCol="0">
            <a:spAutoFit/>
          </a:bodyPr>
          <a:lstStyle/>
          <a:p>
            <a:pPr>
              <a:spcAft>
                <a:spcPts val="600"/>
              </a:spcAft>
            </a:pPr>
            <a:r>
              <a:rPr lang="en-GB" dirty="0"/>
              <a:t>Class 5 measures the height of a sunflower over seven weeks. </a:t>
            </a:r>
            <a:endParaRPr lang="en-GB" dirty="0" smtClean="0"/>
          </a:p>
          <a:p>
            <a:pPr>
              <a:spcAft>
                <a:spcPts val="600"/>
              </a:spcAft>
            </a:pPr>
            <a:r>
              <a:rPr lang="en-GB" dirty="0" smtClean="0"/>
              <a:t>Here </a:t>
            </a:r>
            <a:r>
              <a:rPr lang="en-GB" dirty="0"/>
              <a:t>is the table of data that shows their results.</a:t>
            </a:r>
          </a:p>
        </p:txBody>
      </p:sp>
      <p:sp>
        <p:nvSpPr>
          <p:cNvPr id="97" name="Rectangle 96"/>
          <p:cNvSpPr/>
          <p:nvPr/>
        </p:nvSpPr>
        <p:spPr>
          <a:xfrm>
            <a:off x="2495372"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smtClean="0">
                <a:solidFill>
                  <a:schemeClr val="bg1"/>
                </a:solidFill>
              </a:rPr>
              <a:t>Diving</a:t>
            </a:r>
            <a:endParaRPr lang="en-GB" sz="1600" b="1" dirty="0">
              <a:solidFill>
                <a:schemeClr val="bg1"/>
              </a:solidFill>
            </a:endParaRPr>
          </a:p>
        </p:txBody>
      </p:sp>
      <p:cxnSp>
        <p:nvCxnSpPr>
          <p:cNvPr id="103" name="Straight Connector 102"/>
          <p:cNvCxnSpPr/>
          <p:nvPr/>
        </p:nvCxnSpPr>
        <p:spPr>
          <a:xfrm>
            <a:off x="2495372" y="679231"/>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9" name="Table 8">
            <a:extLst>
              <a:ext uri="{FF2B5EF4-FFF2-40B4-BE49-F238E27FC236}">
                <a16:creationId xmlns="" xmlns:a16="http://schemas.microsoft.com/office/drawing/2014/main" id="{A46F9A25-8389-4CCD-B1CE-E638FC3837DD}"/>
              </a:ext>
            </a:extLst>
          </p:cNvPr>
          <p:cNvGraphicFramePr>
            <a:graphicFrameLocks noGrp="1"/>
          </p:cNvGraphicFramePr>
          <p:nvPr>
            <p:extLst>
              <p:ext uri="{D42A27DB-BD31-4B8C-83A1-F6EECF244321}">
                <p14:modId xmlns:p14="http://schemas.microsoft.com/office/powerpoint/2010/main" val="2682026893"/>
              </p:ext>
            </p:extLst>
          </p:nvPr>
        </p:nvGraphicFramePr>
        <p:xfrm>
          <a:off x="750577" y="2682659"/>
          <a:ext cx="2141710" cy="2363496"/>
        </p:xfrm>
        <a:graphic>
          <a:graphicData uri="http://schemas.openxmlformats.org/drawingml/2006/table">
            <a:tbl>
              <a:tblPr>
                <a:tableStyleId>{5C22544A-7EE6-4342-B048-85BDC9FD1C3A}</a:tableStyleId>
              </a:tblPr>
              <a:tblGrid>
                <a:gridCol w="688589">
                  <a:extLst>
                    <a:ext uri="{9D8B030D-6E8A-4147-A177-3AD203B41FA5}">
                      <a16:colId xmlns="" xmlns:a16="http://schemas.microsoft.com/office/drawing/2014/main" val="1582340078"/>
                    </a:ext>
                  </a:extLst>
                </a:gridCol>
                <a:gridCol w="1453121">
                  <a:extLst>
                    <a:ext uri="{9D8B030D-6E8A-4147-A177-3AD203B41FA5}">
                      <a16:colId xmlns="" xmlns:a16="http://schemas.microsoft.com/office/drawing/2014/main" val="3984688079"/>
                    </a:ext>
                  </a:extLst>
                </a:gridCol>
              </a:tblGrid>
              <a:tr h="295437">
                <a:tc>
                  <a:txBody>
                    <a:bodyPr/>
                    <a:lstStyle/>
                    <a:p>
                      <a:pPr algn="ctr">
                        <a:lnSpc>
                          <a:spcPct val="107000"/>
                        </a:lnSpc>
                        <a:spcAft>
                          <a:spcPts val="0"/>
                        </a:spcAft>
                      </a:pPr>
                      <a:r>
                        <a:rPr lang="en-GB" sz="1800" dirty="0" smtClean="0">
                          <a:effectLst/>
                          <a:latin typeface="+mn-lt"/>
                        </a:rPr>
                        <a:t>Week</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800" dirty="0">
                          <a:effectLst/>
                          <a:latin typeface="+mn-lt"/>
                        </a:rPr>
                        <a:t>Height (cm</a:t>
                      </a:r>
                      <a:r>
                        <a:rPr lang="en-GB" sz="1800" dirty="0" smtClean="0">
                          <a:effectLst/>
                          <a:latin typeface="+mn-lt"/>
                        </a:rPr>
                        <a:t>)</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C000"/>
                    </a:solidFill>
                  </a:tcPr>
                </a:tc>
                <a:extLst>
                  <a:ext uri="{0D108BD9-81ED-4DB2-BD59-A6C34878D82A}">
                    <a16:rowId xmlns="" xmlns:a16="http://schemas.microsoft.com/office/drawing/2014/main" val="3851787088"/>
                  </a:ext>
                </a:extLst>
              </a:tr>
              <a:tr h="295437">
                <a:tc>
                  <a:txBody>
                    <a:bodyPr/>
                    <a:lstStyle/>
                    <a:p>
                      <a:pPr algn="ctr">
                        <a:lnSpc>
                          <a:spcPct val="107000"/>
                        </a:lnSpc>
                        <a:spcAft>
                          <a:spcPts val="0"/>
                        </a:spcAft>
                      </a:pPr>
                      <a:r>
                        <a:rPr lang="en-GB" sz="1600" dirty="0">
                          <a:solidFill>
                            <a:schemeClr val="tx1"/>
                          </a:solidFill>
                          <a:effectLst/>
                          <a:latin typeface="+mn-lt"/>
                          <a:ea typeface="Calibri" panose="020F0502020204030204" pitchFamily="34" charset="0"/>
                          <a:cs typeface="Times New Roman" panose="02020603050405020304" pitchFamily="18" charset="0"/>
                        </a:rPr>
                        <a:t>1</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rPr>
                        <a:t>54</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673942597"/>
                  </a:ext>
                </a:extLst>
              </a:tr>
              <a:tr h="295437">
                <a:tc>
                  <a:txBody>
                    <a:bodyPr/>
                    <a:lstStyle/>
                    <a:p>
                      <a:pPr algn="ctr">
                        <a:lnSpc>
                          <a:spcPct val="107000"/>
                        </a:lnSpc>
                        <a:spcAft>
                          <a:spcPts val="0"/>
                        </a:spcAft>
                      </a:pPr>
                      <a:r>
                        <a:rPr lang="en-GB" sz="1600" dirty="0">
                          <a:solidFill>
                            <a:schemeClr val="tx1"/>
                          </a:solidFill>
                          <a:effectLst/>
                          <a:latin typeface="+mn-lt"/>
                          <a:ea typeface="Calibri" panose="020F0502020204030204" pitchFamily="34" charset="0"/>
                          <a:cs typeface="Times New Roman" panose="02020603050405020304" pitchFamily="18" charset="0"/>
                        </a:rPr>
                        <a:t>2</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ea typeface="Calibri" panose="020F0502020204030204" pitchFamily="34" charset="0"/>
                          <a:cs typeface="Times New Roman" panose="02020603050405020304" pitchFamily="18" charset="0"/>
                        </a:rPr>
                        <a:t>63</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1852658671"/>
                  </a:ext>
                </a:extLst>
              </a:tr>
              <a:tr h="295437">
                <a:tc>
                  <a:txBody>
                    <a:bodyPr/>
                    <a:lstStyle/>
                    <a:p>
                      <a:pPr algn="ctr">
                        <a:lnSpc>
                          <a:spcPct val="107000"/>
                        </a:lnSpc>
                        <a:spcAft>
                          <a:spcPts val="0"/>
                        </a:spcAft>
                      </a:pPr>
                      <a:r>
                        <a:rPr lang="en-GB" sz="1600" dirty="0">
                          <a:solidFill>
                            <a:schemeClr val="tx1"/>
                          </a:solidFill>
                          <a:effectLst/>
                          <a:latin typeface="+mn-lt"/>
                          <a:ea typeface="Calibri" panose="020F0502020204030204" pitchFamily="34" charset="0"/>
                          <a:cs typeface="Times New Roman" panose="02020603050405020304" pitchFamily="18" charset="0"/>
                        </a:rPr>
                        <a:t>3</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ea typeface="Calibri" panose="020F0502020204030204" pitchFamily="34" charset="0"/>
                          <a:cs typeface="Times New Roman" panose="02020603050405020304" pitchFamily="18" charset="0"/>
                        </a:rPr>
                        <a:t>70</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381447338"/>
                  </a:ext>
                </a:extLst>
              </a:tr>
              <a:tr h="295437">
                <a:tc>
                  <a:txBody>
                    <a:bodyPr/>
                    <a:lstStyle/>
                    <a:p>
                      <a:pPr algn="ctr">
                        <a:lnSpc>
                          <a:spcPct val="107000"/>
                        </a:lnSpc>
                        <a:spcAft>
                          <a:spcPts val="0"/>
                        </a:spcAft>
                      </a:pPr>
                      <a:r>
                        <a:rPr lang="en-GB" sz="1600" dirty="0">
                          <a:solidFill>
                            <a:schemeClr val="tx1"/>
                          </a:solidFill>
                          <a:effectLst/>
                          <a:latin typeface="+mn-lt"/>
                          <a:ea typeface="Calibri" panose="020F0502020204030204" pitchFamily="34" charset="0"/>
                          <a:cs typeface="Times New Roman" panose="02020603050405020304" pitchFamily="18" charset="0"/>
                        </a:rPr>
                        <a:t>4</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ea typeface="Calibri" panose="020F0502020204030204" pitchFamily="34" charset="0"/>
                          <a:cs typeface="Times New Roman" panose="02020603050405020304" pitchFamily="18" charset="0"/>
                        </a:rPr>
                        <a:t>75</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3358641313"/>
                  </a:ext>
                </a:extLst>
              </a:tr>
              <a:tr h="295437">
                <a:tc>
                  <a:txBody>
                    <a:bodyPr/>
                    <a:lstStyle/>
                    <a:p>
                      <a:pPr algn="ctr">
                        <a:lnSpc>
                          <a:spcPct val="107000"/>
                        </a:lnSpc>
                        <a:spcAft>
                          <a:spcPts val="0"/>
                        </a:spcAft>
                      </a:pPr>
                      <a:r>
                        <a:rPr lang="en-GB" sz="1600" dirty="0">
                          <a:solidFill>
                            <a:schemeClr val="tx1"/>
                          </a:solidFill>
                          <a:effectLst/>
                          <a:latin typeface="+mn-lt"/>
                          <a:ea typeface="Calibri" panose="020F0502020204030204" pitchFamily="34" charset="0"/>
                          <a:cs typeface="Times New Roman" panose="02020603050405020304" pitchFamily="18" charset="0"/>
                        </a:rPr>
                        <a:t>5</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ea typeface="Calibri" panose="020F0502020204030204" pitchFamily="34" charset="0"/>
                          <a:cs typeface="Times New Roman" panose="02020603050405020304" pitchFamily="18" charset="0"/>
                        </a:rPr>
                        <a:t>82</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1393199851"/>
                  </a:ext>
                </a:extLst>
              </a:tr>
              <a:tr h="295437">
                <a:tc>
                  <a:txBody>
                    <a:bodyPr/>
                    <a:lstStyle/>
                    <a:p>
                      <a:pPr algn="ctr">
                        <a:lnSpc>
                          <a:spcPct val="107000"/>
                        </a:lnSpc>
                        <a:spcAft>
                          <a:spcPts val="0"/>
                        </a:spcAft>
                      </a:pPr>
                      <a:r>
                        <a:rPr lang="en-GB" sz="1600">
                          <a:solidFill>
                            <a:schemeClr val="tx1"/>
                          </a:solidFill>
                          <a:effectLst/>
                          <a:latin typeface="+mn-lt"/>
                          <a:ea typeface="Calibri" panose="020F0502020204030204" pitchFamily="34" charset="0"/>
                          <a:cs typeface="Times New Roman" panose="02020603050405020304" pitchFamily="18" charset="0"/>
                        </a:rPr>
                        <a:t>6</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ea typeface="Calibri" panose="020F0502020204030204" pitchFamily="34" charset="0"/>
                          <a:cs typeface="Times New Roman" panose="02020603050405020304" pitchFamily="18" charset="0"/>
                        </a:rPr>
                        <a:t>87</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3395226630"/>
                  </a:ext>
                </a:extLst>
              </a:tr>
              <a:tr h="295437">
                <a:tc>
                  <a:txBody>
                    <a:bodyPr/>
                    <a:lstStyle/>
                    <a:p>
                      <a:pPr algn="ctr">
                        <a:lnSpc>
                          <a:spcPct val="107000"/>
                        </a:lnSpc>
                        <a:spcAft>
                          <a:spcPts val="0"/>
                        </a:spcAft>
                      </a:pPr>
                      <a:r>
                        <a:rPr lang="en-GB" sz="1600">
                          <a:solidFill>
                            <a:schemeClr val="tx1"/>
                          </a:solidFill>
                          <a:effectLst/>
                          <a:latin typeface="+mn-lt"/>
                          <a:ea typeface="Calibri" panose="020F0502020204030204" pitchFamily="34" charset="0"/>
                          <a:cs typeface="Times New Roman" panose="02020603050405020304" pitchFamily="18" charset="0"/>
                        </a:rPr>
                        <a:t>7</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lnSpc>
                          <a:spcPct val="107000"/>
                        </a:lnSpc>
                        <a:spcAft>
                          <a:spcPts val="0"/>
                        </a:spcAft>
                      </a:pPr>
                      <a:r>
                        <a:rPr lang="en-GB" sz="1600" dirty="0">
                          <a:effectLst/>
                          <a:latin typeface="+mn-lt"/>
                          <a:ea typeface="Calibri" panose="020F0502020204030204" pitchFamily="34" charset="0"/>
                          <a:cs typeface="Times New Roman" panose="02020603050405020304" pitchFamily="18" charset="0"/>
                        </a:rPr>
                        <a:t>94</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2378059076"/>
                  </a:ext>
                </a:extLst>
              </a:tr>
            </a:tbl>
          </a:graphicData>
        </a:graphic>
      </p:graphicFrame>
      <p:graphicFrame>
        <p:nvGraphicFramePr>
          <p:cNvPr id="10" name="Chart 9">
            <a:extLst>
              <a:ext uri="{FF2B5EF4-FFF2-40B4-BE49-F238E27FC236}">
                <a16:creationId xmlns="" xmlns:a16="http://schemas.microsoft.com/office/drawing/2014/main" id="{565FF28A-C680-4B01-9E38-80E9C5329BE3}"/>
              </a:ext>
            </a:extLst>
          </p:cNvPr>
          <p:cNvGraphicFramePr>
            <a:graphicFrameLocks/>
          </p:cNvGraphicFramePr>
          <p:nvPr>
            <p:extLst>
              <p:ext uri="{D42A27DB-BD31-4B8C-83A1-F6EECF244321}">
                <p14:modId xmlns:p14="http://schemas.microsoft.com/office/powerpoint/2010/main" val="1257032836"/>
              </p:ext>
            </p:extLst>
          </p:nvPr>
        </p:nvGraphicFramePr>
        <p:xfrm>
          <a:off x="4666004" y="1075231"/>
          <a:ext cx="4014453" cy="5221951"/>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p:cNvSpPr txBox="1"/>
          <p:nvPr/>
        </p:nvSpPr>
        <p:spPr>
          <a:xfrm>
            <a:off x="665375" y="5265499"/>
            <a:ext cx="3500970" cy="923330"/>
          </a:xfrm>
          <a:prstGeom prst="rect">
            <a:avLst/>
          </a:prstGeom>
          <a:noFill/>
        </p:spPr>
        <p:txBody>
          <a:bodyPr wrap="square" rtlCol="0">
            <a:spAutoFit/>
          </a:bodyPr>
          <a:lstStyle/>
          <a:p>
            <a:pPr marL="266700" indent="-266700">
              <a:buFont typeface="+mj-lt"/>
              <a:buAutoNum type="arabicPeriod" startAt="6"/>
            </a:pPr>
            <a:r>
              <a:rPr lang="en-GB" dirty="0"/>
              <a:t>Which point has been plotted correctly to show the height of the sunflower in week </a:t>
            </a:r>
            <a:r>
              <a:rPr lang="en-GB" dirty="0" smtClean="0"/>
              <a:t>6?</a:t>
            </a:r>
            <a:endParaRPr lang="en-GB" dirty="0"/>
          </a:p>
        </p:txBody>
      </p:sp>
      <p:sp>
        <p:nvSpPr>
          <p:cNvPr id="19" name="TextBox 18"/>
          <p:cNvSpPr txBox="1"/>
          <p:nvPr/>
        </p:nvSpPr>
        <p:spPr>
          <a:xfrm>
            <a:off x="4020075" y="5800930"/>
            <a:ext cx="1876834" cy="369332"/>
          </a:xfrm>
          <a:prstGeom prst="rect">
            <a:avLst/>
          </a:prstGeom>
          <a:noFill/>
        </p:spPr>
        <p:txBody>
          <a:bodyPr wrap="square" rtlCol="0">
            <a:spAutoFit/>
          </a:bodyPr>
          <a:lstStyle/>
          <a:p>
            <a:r>
              <a:rPr lang="en-US" dirty="0" smtClean="0">
                <a:solidFill>
                  <a:srgbClr val="00B050"/>
                </a:solidFill>
              </a:rPr>
              <a:t>Orange</a:t>
            </a:r>
            <a:endParaRPr lang="en-GB" dirty="0">
              <a:solidFill>
                <a:srgbClr val="00B050"/>
              </a:solidFill>
            </a:endParaRPr>
          </a:p>
        </p:txBody>
      </p:sp>
      <p:sp>
        <p:nvSpPr>
          <p:cNvPr id="21" name="Rectangle 20">
            <a:extLst>
              <a:ext uri="{FF2B5EF4-FFF2-40B4-BE49-F238E27FC236}">
                <a16:creationId xmlns="" xmlns:a16="http://schemas.microsoft.com/office/drawing/2014/main" id="{10488C49-5374-42B5-89EA-2311C1A55E0A}"/>
              </a:ext>
            </a:extLst>
          </p:cNvPr>
          <p:cNvSpPr/>
          <p:nvPr/>
        </p:nvSpPr>
        <p:spPr>
          <a:xfrm>
            <a:off x="5568660" y="4289619"/>
            <a:ext cx="313140" cy="461665"/>
          </a:xfrm>
          <a:prstGeom prst="rect">
            <a:avLst/>
          </a:prstGeom>
        </p:spPr>
        <p:txBody>
          <a:bodyPr wrap="square">
            <a:spAutoFit/>
          </a:bodyPr>
          <a:lstStyle/>
          <a:p>
            <a:r>
              <a:rPr lang="en-GB" sz="2400" dirty="0" smtClean="0"/>
              <a:t>×</a:t>
            </a:r>
            <a:endParaRPr lang="en-GB" sz="2400" dirty="0"/>
          </a:p>
        </p:txBody>
      </p:sp>
      <p:sp>
        <p:nvSpPr>
          <p:cNvPr id="22" name="Rectangle 21">
            <a:extLst>
              <a:ext uri="{FF2B5EF4-FFF2-40B4-BE49-F238E27FC236}">
                <a16:creationId xmlns="" xmlns:a16="http://schemas.microsoft.com/office/drawing/2014/main" id="{10488C49-5374-42B5-89EA-2311C1A55E0A}"/>
              </a:ext>
            </a:extLst>
          </p:cNvPr>
          <p:cNvSpPr/>
          <p:nvPr/>
        </p:nvSpPr>
        <p:spPr>
          <a:xfrm>
            <a:off x="5034952" y="5044606"/>
            <a:ext cx="313140" cy="461665"/>
          </a:xfrm>
          <a:prstGeom prst="rect">
            <a:avLst/>
          </a:prstGeom>
        </p:spPr>
        <p:txBody>
          <a:bodyPr wrap="square">
            <a:spAutoFit/>
          </a:bodyPr>
          <a:lstStyle/>
          <a:p>
            <a:r>
              <a:rPr lang="en-GB" sz="2400" dirty="0" smtClean="0"/>
              <a:t>×</a:t>
            </a:r>
            <a:endParaRPr lang="en-GB" sz="2400" dirty="0"/>
          </a:p>
        </p:txBody>
      </p:sp>
      <p:sp>
        <p:nvSpPr>
          <p:cNvPr id="15" name="Rectangle 14">
            <a:extLst>
              <a:ext uri="{FF2B5EF4-FFF2-40B4-BE49-F238E27FC236}">
                <a16:creationId xmlns="" xmlns:a16="http://schemas.microsoft.com/office/drawing/2014/main" id="{10488C49-5374-42B5-89EA-2311C1A55E0A}"/>
              </a:ext>
            </a:extLst>
          </p:cNvPr>
          <p:cNvSpPr/>
          <p:nvPr/>
        </p:nvSpPr>
        <p:spPr>
          <a:xfrm>
            <a:off x="7676074" y="2245129"/>
            <a:ext cx="313140" cy="461665"/>
          </a:xfrm>
          <a:prstGeom prst="rect">
            <a:avLst/>
          </a:prstGeom>
        </p:spPr>
        <p:txBody>
          <a:bodyPr wrap="square">
            <a:spAutoFit/>
          </a:bodyPr>
          <a:lstStyle/>
          <a:p>
            <a:r>
              <a:rPr lang="en-GB" sz="2400" dirty="0" smtClean="0">
                <a:solidFill>
                  <a:srgbClr val="FF6600"/>
                </a:solidFill>
              </a:rPr>
              <a:t>×</a:t>
            </a:r>
            <a:endParaRPr lang="en-GB" sz="2400" dirty="0">
              <a:solidFill>
                <a:srgbClr val="FF6600"/>
              </a:solidFill>
            </a:endParaRPr>
          </a:p>
        </p:txBody>
      </p:sp>
      <p:sp>
        <p:nvSpPr>
          <p:cNvPr id="16" name="Rectangle 15">
            <a:extLst>
              <a:ext uri="{FF2B5EF4-FFF2-40B4-BE49-F238E27FC236}">
                <a16:creationId xmlns="" xmlns:a16="http://schemas.microsoft.com/office/drawing/2014/main" id="{10488C49-5374-42B5-89EA-2311C1A55E0A}"/>
              </a:ext>
            </a:extLst>
          </p:cNvPr>
          <p:cNvSpPr/>
          <p:nvPr/>
        </p:nvSpPr>
        <p:spPr>
          <a:xfrm>
            <a:off x="7676160" y="2412778"/>
            <a:ext cx="313140" cy="461665"/>
          </a:xfrm>
          <a:prstGeom prst="rect">
            <a:avLst/>
          </a:prstGeom>
        </p:spPr>
        <p:txBody>
          <a:bodyPr wrap="square">
            <a:spAutoFit/>
          </a:bodyPr>
          <a:lstStyle/>
          <a:p>
            <a:r>
              <a:rPr lang="en-GB" sz="2400" dirty="0" smtClean="0">
                <a:solidFill>
                  <a:schemeClr val="accent4"/>
                </a:solidFill>
              </a:rPr>
              <a:t>×</a:t>
            </a:r>
            <a:endParaRPr lang="en-GB" sz="2400" dirty="0">
              <a:solidFill>
                <a:schemeClr val="accent4"/>
              </a:solidFill>
            </a:endParaRPr>
          </a:p>
        </p:txBody>
      </p:sp>
      <p:sp>
        <p:nvSpPr>
          <p:cNvPr id="17" name="Rectangle 16">
            <a:extLst>
              <a:ext uri="{FF2B5EF4-FFF2-40B4-BE49-F238E27FC236}">
                <a16:creationId xmlns="" xmlns:a16="http://schemas.microsoft.com/office/drawing/2014/main" id="{10488C49-5374-42B5-89EA-2311C1A55E0A}"/>
              </a:ext>
            </a:extLst>
          </p:cNvPr>
          <p:cNvSpPr/>
          <p:nvPr/>
        </p:nvSpPr>
        <p:spPr>
          <a:xfrm>
            <a:off x="6092071" y="3683113"/>
            <a:ext cx="313140" cy="461665"/>
          </a:xfrm>
          <a:prstGeom prst="rect">
            <a:avLst/>
          </a:prstGeom>
        </p:spPr>
        <p:txBody>
          <a:bodyPr wrap="square">
            <a:spAutoFit/>
          </a:bodyPr>
          <a:lstStyle/>
          <a:p>
            <a:r>
              <a:rPr lang="en-GB" sz="2400" dirty="0" smtClean="0">
                <a:solidFill>
                  <a:schemeClr val="tx1">
                    <a:lumMod val="90000"/>
                    <a:lumOff val="10000"/>
                  </a:schemeClr>
                </a:solidFill>
              </a:rPr>
              <a:t>×</a:t>
            </a:r>
            <a:endParaRPr lang="en-GB" sz="2400" dirty="0">
              <a:solidFill>
                <a:schemeClr val="tx1">
                  <a:lumMod val="90000"/>
                  <a:lumOff val="10000"/>
                </a:schemeClr>
              </a:solidFill>
            </a:endParaRPr>
          </a:p>
        </p:txBody>
      </p:sp>
      <p:sp>
        <p:nvSpPr>
          <p:cNvPr id="20" name="Rectangle 19">
            <a:extLst>
              <a:ext uri="{FF2B5EF4-FFF2-40B4-BE49-F238E27FC236}">
                <a16:creationId xmlns="" xmlns:a16="http://schemas.microsoft.com/office/drawing/2014/main" id="{10488C49-5374-42B5-89EA-2311C1A55E0A}"/>
              </a:ext>
            </a:extLst>
          </p:cNvPr>
          <p:cNvSpPr/>
          <p:nvPr/>
        </p:nvSpPr>
        <p:spPr>
          <a:xfrm>
            <a:off x="6620072" y="3258963"/>
            <a:ext cx="313140" cy="461665"/>
          </a:xfrm>
          <a:prstGeom prst="rect">
            <a:avLst/>
          </a:prstGeom>
        </p:spPr>
        <p:txBody>
          <a:bodyPr wrap="square">
            <a:spAutoFit/>
          </a:bodyPr>
          <a:lstStyle/>
          <a:p>
            <a:r>
              <a:rPr lang="en-GB" sz="2400" dirty="0" smtClean="0">
                <a:solidFill>
                  <a:schemeClr val="tx1">
                    <a:lumMod val="90000"/>
                    <a:lumOff val="10000"/>
                  </a:schemeClr>
                </a:solidFill>
              </a:rPr>
              <a:t>×</a:t>
            </a:r>
            <a:endParaRPr lang="en-GB" sz="2400" dirty="0">
              <a:solidFill>
                <a:schemeClr val="tx1">
                  <a:lumMod val="90000"/>
                  <a:lumOff val="10000"/>
                </a:schemeClr>
              </a:solidFill>
            </a:endParaRPr>
          </a:p>
        </p:txBody>
      </p:sp>
      <p:sp>
        <p:nvSpPr>
          <p:cNvPr id="23" name="Rectangle 22">
            <a:extLst>
              <a:ext uri="{FF2B5EF4-FFF2-40B4-BE49-F238E27FC236}">
                <a16:creationId xmlns="" xmlns:a16="http://schemas.microsoft.com/office/drawing/2014/main" id="{10488C49-5374-42B5-89EA-2311C1A55E0A}"/>
              </a:ext>
            </a:extLst>
          </p:cNvPr>
          <p:cNvSpPr/>
          <p:nvPr/>
        </p:nvSpPr>
        <p:spPr>
          <a:xfrm>
            <a:off x="7148073" y="2670134"/>
            <a:ext cx="313140" cy="461665"/>
          </a:xfrm>
          <a:prstGeom prst="rect">
            <a:avLst/>
          </a:prstGeom>
        </p:spPr>
        <p:txBody>
          <a:bodyPr wrap="square">
            <a:spAutoFit/>
          </a:bodyPr>
          <a:lstStyle/>
          <a:p>
            <a:r>
              <a:rPr lang="en-GB" sz="2400" dirty="0" smtClean="0">
                <a:solidFill>
                  <a:schemeClr val="tx1">
                    <a:lumMod val="90000"/>
                    <a:lumOff val="10000"/>
                  </a:schemeClr>
                </a:solidFill>
              </a:rPr>
              <a:t>×</a:t>
            </a:r>
            <a:endParaRPr lang="en-GB" sz="2400" dirty="0">
              <a:solidFill>
                <a:schemeClr val="tx1">
                  <a:lumMod val="90000"/>
                  <a:lumOff val="10000"/>
                </a:schemeClr>
              </a:solidFill>
            </a:endParaRPr>
          </a:p>
        </p:txBody>
      </p:sp>
      <p:sp>
        <p:nvSpPr>
          <p:cNvPr id="24" name="Rectangle 23">
            <a:extLst>
              <a:ext uri="{FF2B5EF4-FFF2-40B4-BE49-F238E27FC236}">
                <a16:creationId xmlns="" xmlns:a16="http://schemas.microsoft.com/office/drawing/2014/main" id="{10488C49-5374-42B5-89EA-2311C1A55E0A}"/>
              </a:ext>
            </a:extLst>
          </p:cNvPr>
          <p:cNvSpPr/>
          <p:nvPr/>
        </p:nvSpPr>
        <p:spPr>
          <a:xfrm>
            <a:off x="7676160" y="2670127"/>
            <a:ext cx="313140" cy="461665"/>
          </a:xfrm>
          <a:prstGeom prst="rect">
            <a:avLst/>
          </a:prstGeom>
        </p:spPr>
        <p:txBody>
          <a:bodyPr wrap="square">
            <a:spAutoFit/>
          </a:bodyPr>
          <a:lstStyle/>
          <a:p>
            <a:r>
              <a:rPr lang="en-GB" sz="2400" dirty="0" smtClean="0">
                <a:solidFill>
                  <a:srgbClr val="229DAE"/>
                </a:solidFill>
              </a:rPr>
              <a:t>×</a:t>
            </a:r>
            <a:endParaRPr lang="en-GB" sz="2400" dirty="0">
              <a:solidFill>
                <a:srgbClr val="229DAE"/>
              </a:solidFill>
            </a:endParaRPr>
          </a:p>
        </p:txBody>
      </p:sp>
    </p:spTree>
    <p:extLst>
      <p:ext uri="{BB962C8B-B14F-4D97-AF65-F5344CB8AC3E}">
        <p14:creationId xmlns:p14="http://schemas.microsoft.com/office/powerpoint/2010/main" val="244752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astery PowerPoint Template" id="{43689DF9-D287-432E-9F40-D237B819A1A7}" vid="{5144CDE6-24FE-4389-99E0-1DDC4C0A7B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Mastery PowerPoint Template</Template>
  <TotalTime>211</TotalTime>
  <Words>1190</Words>
  <Application>Microsoft Office PowerPoint</Application>
  <PresentationFormat>On-screen Show (4:3)</PresentationFormat>
  <Paragraphs>417</Paragraphs>
  <Slides>18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Times New Roman</vt:lpstr>
      <vt:lpstr>Tuffy</vt:lpstr>
      <vt:lpstr>Arial</vt:lpstr>
      <vt:lpstr>Tuffy-TTF</vt:lpstr>
      <vt:lpstr>Calibri</vt:lpstr>
      <vt:lpstr>Twinkl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Jacqui Ford</dc:creator>
  <cp:lastModifiedBy>Jacqui Ford</cp:lastModifiedBy>
  <cp:revision>25</cp:revision>
  <dcterms:created xsi:type="dcterms:W3CDTF">2019-10-01T15:05:44Z</dcterms:created>
  <dcterms:modified xsi:type="dcterms:W3CDTF">2019-10-04T16:13:38Z</dcterms:modified>
</cp:coreProperties>
</file>