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4"/>
  </p:notesMasterIdLst>
  <p:handoutMasterIdLst>
    <p:handoutMasterId r:id="rId15"/>
  </p:handoutMasterIdLst>
  <p:sldIdLst>
    <p:sldId id="275" r:id="rId2"/>
    <p:sldId id="276" r:id="rId3"/>
    <p:sldId id="278" r:id="rId4"/>
    <p:sldId id="279" r:id="rId5"/>
    <p:sldId id="289" r:id="rId6"/>
    <p:sldId id="282" r:id="rId7"/>
    <p:sldId id="290" r:id="rId8"/>
    <p:sldId id="284" r:id="rId9"/>
    <p:sldId id="291" r:id="rId10"/>
    <p:sldId id="288" r:id="rId11"/>
    <p:sldId id="277" r:id="rId12"/>
    <p:sldId id="286" r:id="rId13"/>
  </p:sldIdLst>
  <p:sldSz cx="9144000" cy="6858000" type="screen4x3"/>
  <p:notesSz cx="6858000" cy="9144000"/>
  <p:embeddedFontLst>
    <p:embeddedFont>
      <p:font typeface="Twinkl" pitchFamily="2" charset="0"/>
      <p:regular r:id="rId16"/>
      <p:bold r:id="rId17"/>
    </p:embeddedFont>
    <p:embeddedFont>
      <p:font typeface="Tuffy" panose="020B0603060100000000" pitchFamily="34" charset="0"/>
      <p:regular r:id="rId18"/>
      <p:bold r:id="rId19"/>
      <p:italic r:id="rId20"/>
      <p:boldItalic r:id="rId21"/>
    </p:embeddedFont>
    <p:embeddedFont>
      <p:font typeface="Tuffy-TTF" panose="020B0603060100000000" pitchFamily="34" charset="0"/>
      <p:regular r:id="rId22"/>
      <p:bold r:id="rId23"/>
      <p:italic r:id="rId24"/>
      <p:boldItalic r:id="rId25"/>
    </p:embeddedFont>
    <p:embeddedFont>
      <p:font typeface="Calibri" panose="020F0502020204030204" pitchFamily="34" charset="0"/>
      <p:regular r:id="rId26"/>
      <p:bold r:id="rId27"/>
      <p:italic r:id="rId28"/>
      <p:boldItalic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52"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504"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B5D7"/>
    <a:srgbClr val="F7BC92"/>
    <a:srgbClr val="FFE864"/>
    <a:srgbClr val="4DB1E3"/>
    <a:srgbClr val="F7CBCC"/>
    <a:srgbClr val="ED74A9"/>
    <a:srgbClr val="F19A93"/>
    <a:srgbClr val="D0DE98"/>
    <a:srgbClr val="6CBA84"/>
    <a:srgbClr val="FFED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showGuides="1">
      <p:cViewPr varScale="1">
        <p:scale>
          <a:sx n="114" d="100"/>
          <a:sy n="114" d="100"/>
        </p:scale>
        <p:origin x="618" y="108"/>
      </p:cViewPr>
      <p:guideLst>
        <p:guide orient="horz" pos="2160"/>
        <p:guide pos="2880"/>
        <p:guide pos="340"/>
        <p:guide orient="horz" pos="3952"/>
        <p:guide pos="5420"/>
        <p:guide orient="horz" pos="346"/>
        <p:guide pos="476"/>
        <p:guide orient="horz" pos="504"/>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handoutMaster" Target="handoutMasters/handoutMaster1.xml"/><Relationship Id="rId23" Type="http://schemas.openxmlformats.org/officeDocument/2006/relationships/font" Target="fonts/font8.fntdata"/><Relationship Id="rId28"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12/06/2019</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12/06/2019</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8A0D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3.xml"/><Relationship Id="rId6" Type="http://schemas.openxmlformats.org/officeDocument/2006/relationships/image" Target="../media/image31.jpeg"/><Relationship Id="rId5" Type="http://schemas.openxmlformats.org/officeDocument/2006/relationships/image" Target="../media/image30.png"/><Relationship Id="rId4" Type="http://schemas.openxmlformats.org/officeDocument/2006/relationships/image" Target="../media/image29.jpeg"/></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www.twinkl.co.uk/resources/ks2-maths-2014-year-5/ks2-math-2014-year-5-measurement/ks2-math-2014-year-5-measurement-solve-problems-involving-converting-between-units-of-time" TargetMode="External"/><Relationship Id="rId1" Type="http://schemas.openxmlformats.org/officeDocument/2006/relationships/slideLayout" Target="../slideLayouts/slideLayout4.xml"/><Relationship Id="rId5" Type="http://schemas.openxmlformats.org/officeDocument/2006/relationships/image" Target="../media/image35.jpeg"/><Relationship Id="rId4" Type="http://schemas.openxmlformats.org/officeDocument/2006/relationships/image" Target="../media/image3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5.png"/><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xml"/><Relationship Id="rId5" Type="http://schemas.openxmlformats.org/officeDocument/2006/relationships/image" Target="../media/image26.pn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xml"/><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96228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C3F129B-2D47-483A-A90C-799D2C477CF6}"/>
              </a:ext>
            </a:extLst>
          </p:cNvPr>
          <p:cNvSpPr/>
          <p:nvPr/>
        </p:nvSpPr>
        <p:spPr>
          <a:xfrm>
            <a:off x="4563663" y="1819414"/>
            <a:ext cx="3824688" cy="4273409"/>
          </a:xfrm>
          <a:prstGeom prst="rect">
            <a:avLst/>
          </a:prstGeom>
          <a:solidFill>
            <a:srgbClr val="4EB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755650" y="1822827"/>
            <a:ext cx="3816349" cy="4269997"/>
          </a:xfrm>
          <a:prstGeom prst="rect">
            <a:avLst/>
          </a:prstGeom>
          <a:solidFill>
            <a:srgbClr val="007A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755649" y="1364071"/>
            <a:ext cx="7632701" cy="458757"/>
          </a:xfrm>
          <a:prstGeom prst="rect">
            <a:avLst/>
          </a:prstGeom>
          <a:solidFill>
            <a:srgbClr val="C7E8FD"/>
          </a:solidFill>
        </p:spPr>
        <p:txBody>
          <a:bodyPr wrap="square" lIns="72000" tIns="72000" rIns="72000" bIns="108000">
            <a:spAutoFit/>
          </a:bodyPr>
          <a:lstStyle/>
          <a:p>
            <a:pPr algn="ctr"/>
            <a:r>
              <a:rPr lang="en-GB" dirty="0"/>
              <a:t>Dive in by completing your own activity!</a:t>
            </a:r>
          </a:p>
        </p:txBody>
      </p:sp>
      <p:sp>
        <p:nvSpPr>
          <p:cNvPr id="7" name="Rectangle 6">
            <a:extLst>
              <a:ext uri="{FF2B5EF4-FFF2-40B4-BE49-F238E27FC236}">
                <a16:creationId xmlns:a16="http://schemas.microsoft.com/office/drawing/2014/main" id="{89FF2C17-6BF8-4D05-9670-E43D26FB43C2}"/>
              </a:ext>
            </a:extLst>
          </p:cNvPr>
          <p:cNvSpPr/>
          <p:nvPr/>
        </p:nvSpPr>
        <p:spPr>
          <a:xfrm>
            <a:off x="445575" y="702863"/>
            <a:ext cx="3846861" cy="355276"/>
          </a:xfrm>
          <a:prstGeom prst="rect">
            <a:avLst/>
          </a:prstGeom>
          <a:solidFill>
            <a:srgbClr val="072F54"/>
          </a:solidFill>
        </p:spPr>
        <p:txBody>
          <a:bodyPr wrap="square" lIns="180000" tIns="36000" rIns="180000" bIns="72000" anchor="ctr">
            <a:spAutoFit/>
          </a:bodyPr>
          <a:lstStyle/>
          <a:p>
            <a:r>
              <a:rPr lang="en-GB" altLang="en-US" sz="1600" b="1" dirty="0">
                <a:solidFill>
                  <a:schemeClr val="bg1"/>
                </a:solidFill>
              </a:rPr>
              <a:t>Calculating Angles on a Straight Line</a:t>
            </a:r>
            <a:endParaRPr lang="en-GB" sz="1600" b="1" dirty="0">
              <a:solidFill>
                <a:schemeClr val="bg1"/>
              </a:solidFill>
            </a:endParaRPr>
          </a:p>
        </p:txBody>
      </p:sp>
      <p:pic>
        <p:nvPicPr>
          <p:cNvPr id="6" name="Picture 5">
            <a:extLst>
              <a:ext uri="{FF2B5EF4-FFF2-40B4-BE49-F238E27FC236}">
                <a16:creationId xmlns:a16="http://schemas.microsoft.com/office/drawing/2014/main" id="{61B74EBF-AD1B-4DC1-AB71-6B21B868FC7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355" t="500" r="27421" b="1"/>
          <a:stretch/>
        </p:blipFill>
        <p:spPr>
          <a:xfrm>
            <a:off x="755650" y="1819415"/>
            <a:ext cx="3818059" cy="4273409"/>
          </a:xfrm>
          <a:prstGeom prst="rect">
            <a:avLst/>
          </a:prstGeom>
        </p:spPr>
      </p:pic>
      <p:pic>
        <p:nvPicPr>
          <p:cNvPr id="21" name="Picture 20">
            <a:extLst>
              <a:ext uri="{FF2B5EF4-FFF2-40B4-BE49-F238E27FC236}">
                <a16:creationId xmlns:a16="http://schemas.microsoft.com/office/drawing/2014/main" id="{23B3C386-037D-47BC-B81B-E45DB0C567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2123" y="2032605"/>
            <a:ext cx="2722089" cy="3850440"/>
          </a:xfrm>
          <a:prstGeom prst="rect">
            <a:avLst/>
          </a:prstGeom>
          <a:effectLst>
            <a:outerShdw blurRad="63500" sx="102000" sy="102000" algn="ctr" rotWithShape="0">
              <a:prstClr val="black">
                <a:alpha val="20000"/>
              </a:prstClr>
            </a:outerShdw>
          </a:effectLst>
        </p:spPr>
      </p:pic>
      <p:pic>
        <p:nvPicPr>
          <p:cNvPr id="23" name="Picture 22">
            <a:extLst>
              <a:ext uri="{FF2B5EF4-FFF2-40B4-BE49-F238E27FC236}">
                <a16:creationId xmlns:a16="http://schemas.microsoft.com/office/drawing/2014/main" id="{A410F3B9-A120-4B78-B8FC-DBBE2542D02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54426" y="2032605"/>
            <a:ext cx="2722089" cy="3850440"/>
          </a:xfrm>
          <a:prstGeom prst="rect">
            <a:avLst/>
          </a:prstGeom>
          <a:effectLst>
            <a:outerShdw blurRad="63500" sx="102000" sy="102000" algn="ctr" rotWithShape="0">
              <a:prstClr val="black">
                <a:alpha val="20000"/>
              </a:prstClr>
            </a:outerShdw>
          </a:effectLst>
        </p:spPr>
      </p:pic>
      <p:pic>
        <p:nvPicPr>
          <p:cNvPr id="16" name="Picture 15"/>
          <p:cNvPicPr>
            <a:picLocks noChangeAspect="1"/>
          </p:cNvPicPr>
          <p:nvPr/>
        </p:nvPicPr>
        <p:blipFill rotWithShape="1">
          <a:blip r:embed="rId5"/>
          <a:srcRect l="9145"/>
          <a:stretch/>
        </p:blipFill>
        <p:spPr>
          <a:xfrm rot="204679">
            <a:off x="783782" y="2067151"/>
            <a:ext cx="2027262" cy="2481287"/>
          </a:xfrm>
          <a:prstGeom prst="rect">
            <a:avLst/>
          </a:prstGeom>
        </p:spPr>
      </p:pic>
      <p:pic>
        <p:nvPicPr>
          <p:cNvPr id="8" name="Picture 7"/>
          <p:cNvPicPr>
            <a:picLocks noChangeAspect="1"/>
          </p:cNvPicPr>
          <p:nvPr/>
        </p:nvPicPr>
        <p:blipFill rotWithShape="1">
          <a:blip r:embed="rId6" cstate="print">
            <a:extLst>
              <a:ext uri="{28A0092B-C50C-407E-A947-70E740481C1C}">
                <a14:useLocalDpi xmlns:a14="http://schemas.microsoft.com/office/drawing/2010/main" val="0"/>
              </a:ext>
            </a:extLst>
          </a:blip>
          <a:srcRect l="1663" t="1249" r="50815" b="12362"/>
          <a:stretch/>
        </p:blipFill>
        <p:spPr>
          <a:xfrm rot="1580334">
            <a:off x="2488803" y="2886266"/>
            <a:ext cx="819528" cy="2107371"/>
          </a:xfrm>
          <a:prstGeom prst="rect">
            <a:avLst/>
          </a:prstGeom>
        </p:spPr>
      </p:pic>
      <p:pic>
        <p:nvPicPr>
          <p:cNvPr id="22" name="Boy Writing">
            <a:extLst>
              <a:ext uri="{FF2B5EF4-FFF2-40B4-BE49-F238E27FC236}">
                <a16:creationId xmlns:a16="http://schemas.microsoft.com/office/drawing/2014/main" id="{59E92074-8F0A-4A38-87B2-6E07FF3C8646}"/>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76" t="622" r="32362"/>
          <a:stretch/>
        </p:blipFill>
        <p:spPr>
          <a:xfrm>
            <a:off x="755650" y="1942595"/>
            <a:ext cx="4038155" cy="4164130"/>
          </a:xfrm>
          <a:prstGeom prst="rect">
            <a:avLst/>
          </a:prstGeom>
        </p:spPr>
      </p:pic>
    </p:spTree>
    <p:extLst>
      <p:ext uri="{BB962C8B-B14F-4D97-AF65-F5344CB8AC3E}">
        <p14:creationId xmlns:p14="http://schemas.microsoft.com/office/powerpoint/2010/main" val="1771272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bwMode="auto">
          <a:xfrm>
            <a:off x="457198" y="438151"/>
            <a:ext cx="8220075" cy="5957887"/>
          </a:xfrm>
          <a:prstGeom prst="roundRect">
            <a:avLst>
              <a:gd name="adj" fmla="val 2649"/>
            </a:avLst>
          </a:prstGeom>
          <a:solidFill>
            <a:srgbClr val="002060">
              <a:alpha val="90000"/>
            </a:srgb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b="1" dirty="0">
                <a:latin typeface="Twinkl" pitchFamily="50" charset="0"/>
              </a:rPr>
              <a:t> </a:t>
            </a:r>
          </a:p>
        </p:txBody>
      </p:sp>
      <p:sp>
        <p:nvSpPr>
          <p:cNvPr id="16" name="Rectangle 15"/>
          <p:cNvSpPr/>
          <p:nvPr/>
        </p:nvSpPr>
        <p:spPr>
          <a:xfrm>
            <a:off x="755650" y="2696325"/>
            <a:ext cx="7632700" cy="400110"/>
          </a:xfrm>
          <a:prstGeom prst="rect">
            <a:avLst/>
          </a:prstGeom>
        </p:spPr>
        <p:txBody>
          <a:bodyPr wrap="square">
            <a:spAutoFit/>
          </a:bodyPr>
          <a:lstStyle/>
          <a:p>
            <a:pPr algn="ctr"/>
            <a:r>
              <a:rPr lang="en-GB" sz="2000" dirty="0">
                <a:solidFill>
                  <a:schemeClr val="bg1"/>
                </a:solidFill>
                <a:latin typeface="Tuffy" panose="020B0603060100000000" pitchFamily="34" charset="0"/>
                <a:ea typeface="Tuffy" panose="020B0603060100000000" pitchFamily="34" charset="0"/>
              </a:rPr>
              <a:t>For more planning resources to support this aim, </a:t>
            </a:r>
            <a:r>
              <a:rPr lang="en-GB" sz="2000" b="1" dirty="0">
                <a:solidFill>
                  <a:srgbClr val="18A0DB"/>
                </a:solidFill>
                <a:latin typeface="Tuffy" panose="020B0603060100000000" pitchFamily="34" charset="0"/>
                <a:ea typeface="Tuffy" panose="020B0603060100000000" pitchFamily="34" charset="0"/>
                <a:hlinkClick r:id="rId2"/>
              </a:rPr>
              <a:t>click here</a:t>
            </a:r>
            <a:r>
              <a:rPr lang="en-GB" sz="2000" dirty="0">
                <a:solidFill>
                  <a:schemeClr val="bg1"/>
                </a:solidFill>
                <a:latin typeface="Tuffy" panose="020B0603060100000000" pitchFamily="34" charset="0"/>
                <a:ea typeface="Tuffy" panose="020B0603060100000000" pitchFamily="34" charset="0"/>
              </a:rPr>
              <a:t>.</a:t>
            </a:r>
          </a:p>
        </p:txBody>
      </p:sp>
      <p:sp>
        <p:nvSpPr>
          <p:cNvPr id="17" name="Rectangle 16"/>
          <p:cNvSpPr/>
          <p:nvPr/>
        </p:nvSpPr>
        <p:spPr>
          <a:xfrm>
            <a:off x="766722" y="5385322"/>
            <a:ext cx="6103310" cy="615553"/>
          </a:xfrm>
          <a:prstGeom prst="rect">
            <a:avLst/>
          </a:prstGeom>
        </p:spPr>
        <p:txBody>
          <a:bodyPr wrap="square" lIns="0" tIns="0" rIns="0" bIns="0">
            <a:spAutoFit/>
          </a:bodyPr>
          <a:lstStyle/>
          <a:p>
            <a:r>
              <a:rPr lang="en-GB" sz="2000" dirty="0" err="1">
                <a:solidFill>
                  <a:schemeClr val="bg1"/>
                </a:solidFill>
                <a:latin typeface="Tuffy" panose="020B0603060100000000" pitchFamily="34" charset="0"/>
                <a:ea typeface="Tuffy" panose="020B0603060100000000" pitchFamily="34" charset="0"/>
              </a:rPr>
              <a:t>Twinkl</a:t>
            </a:r>
            <a:r>
              <a:rPr lang="en-GB" sz="2000" dirty="0">
                <a:solidFill>
                  <a:schemeClr val="bg1"/>
                </a:solidFill>
                <a:latin typeface="Tuffy" panose="020B0603060100000000" pitchFamily="34" charset="0"/>
                <a:ea typeface="Tuffy" panose="020B0603060100000000" pitchFamily="34" charset="0"/>
              </a:rPr>
              <a:t> </a:t>
            </a:r>
            <a:r>
              <a:rPr lang="en-GB" sz="2000" dirty="0" err="1">
                <a:solidFill>
                  <a:schemeClr val="bg1"/>
                </a:solidFill>
                <a:latin typeface="Tuffy" panose="020B0603060100000000" pitchFamily="34" charset="0"/>
                <a:ea typeface="Tuffy" panose="020B0603060100000000" pitchFamily="34" charset="0"/>
              </a:rPr>
              <a:t>PlanIt</a:t>
            </a:r>
            <a:r>
              <a:rPr lang="en-GB" sz="2000" dirty="0">
                <a:solidFill>
                  <a:schemeClr val="bg1"/>
                </a:solidFill>
                <a:latin typeface="Tuffy" panose="020B0603060100000000" pitchFamily="34" charset="0"/>
                <a:ea typeface="Tuffy" panose="020B0603060100000000" pitchFamily="34" charset="0"/>
              </a:rPr>
              <a:t> is our award-winning scheme of work </a:t>
            </a:r>
            <a:br>
              <a:rPr lang="en-GB" sz="2000" dirty="0">
                <a:solidFill>
                  <a:schemeClr val="bg1"/>
                </a:solidFill>
                <a:latin typeface="Tuffy" panose="020B0603060100000000" pitchFamily="34" charset="0"/>
                <a:ea typeface="Tuffy" panose="020B0603060100000000" pitchFamily="34" charset="0"/>
              </a:rPr>
            </a:br>
            <a:r>
              <a:rPr lang="en-GB" sz="2000" dirty="0">
                <a:solidFill>
                  <a:schemeClr val="bg1"/>
                </a:solidFill>
                <a:latin typeface="Tuffy" panose="020B0603060100000000" pitchFamily="34" charset="0"/>
                <a:ea typeface="Tuffy" panose="020B0603060100000000" pitchFamily="34" charset="0"/>
              </a:rPr>
              <a:t>with over 4000 resources.</a:t>
            </a:r>
          </a:p>
        </p:txBody>
      </p:sp>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4745" y="5223878"/>
            <a:ext cx="1406637" cy="933495"/>
          </a:xfrm>
          <a:prstGeom prst="rect">
            <a:avLst/>
          </a:prstGeom>
        </p:spPr>
      </p:pic>
      <p:sp>
        <p:nvSpPr>
          <p:cNvPr id="22" name="Rectangle 21"/>
          <p:cNvSpPr/>
          <p:nvPr/>
        </p:nvSpPr>
        <p:spPr>
          <a:xfrm>
            <a:off x="594362" y="765175"/>
            <a:ext cx="7952222" cy="553998"/>
          </a:xfrm>
          <a:prstGeom prst="rect">
            <a:avLst/>
          </a:prstGeom>
        </p:spPr>
        <p:txBody>
          <a:bodyPr wrap="square">
            <a:spAutoFit/>
          </a:bodyPr>
          <a:lstStyle/>
          <a:p>
            <a:pPr algn="ctr"/>
            <a:r>
              <a:rPr lang="en-GB" sz="2900" b="1" dirty="0">
                <a:solidFill>
                  <a:schemeClr val="bg1"/>
                </a:solidFill>
                <a:latin typeface="Tuffy" panose="020B0603060100000000" pitchFamily="34" charset="0"/>
                <a:ea typeface="Tuffy" panose="020B0603060100000000" pitchFamily="34" charset="0"/>
              </a:rPr>
              <a:t>Need Planning to Complement this Resource?</a:t>
            </a:r>
          </a:p>
        </p:txBody>
      </p:sp>
      <p:sp>
        <p:nvSpPr>
          <p:cNvPr id="23" name="Rectangle 22"/>
          <p:cNvSpPr/>
          <p:nvPr/>
        </p:nvSpPr>
        <p:spPr>
          <a:xfrm>
            <a:off x="755650" y="1789800"/>
            <a:ext cx="7564566" cy="404085"/>
          </a:xfrm>
          <a:prstGeom prst="rect">
            <a:avLst/>
          </a:prstGeom>
          <a:solidFill>
            <a:schemeClr val="bg1"/>
          </a:solidFill>
        </p:spPr>
        <p:txBody>
          <a:bodyPr wrap="square">
            <a:spAutoFit/>
          </a:bodyPr>
          <a:lstStyle/>
          <a:p>
            <a:pPr lvl="0" algn="ctr">
              <a:lnSpc>
                <a:spcPct val="110000"/>
              </a:lnSpc>
            </a:pPr>
            <a:r>
              <a:rPr lang="en-GB" sz="2000" b="1" dirty="0">
                <a:solidFill>
                  <a:srgbClr val="014482"/>
                </a:solidFill>
                <a:latin typeface="Tuffy" panose="020B0603060100000000" pitchFamily="34" charset="0"/>
                <a:ea typeface="Tuffy" panose="020B0603060100000000" pitchFamily="34" charset="0"/>
              </a:rPr>
              <a:t>Solve problems involving converting between units of time.</a:t>
            </a:r>
          </a:p>
        </p:txBody>
      </p:sp>
      <p:sp>
        <p:nvSpPr>
          <p:cNvPr id="24" name="Rectangle 23"/>
          <p:cNvSpPr/>
          <p:nvPr/>
        </p:nvSpPr>
        <p:spPr>
          <a:xfrm>
            <a:off x="3169113" y="1376229"/>
            <a:ext cx="2997937" cy="400110"/>
          </a:xfrm>
          <a:prstGeom prst="rect">
            <a:avLst/>
          </a:prstGeom>
        </p:spPr>
        <p:txBody>
          <a:bodyPr wrap="none">
            <a:spAutoFit/>
          </a:bodyPr>
          <a:lstStyle/>
          <a:p>
            <a:r>
              <a:rPr lang="en-GB" sz="2000" b="1" dirty="0">
                <a:solidFill>
                  <a:schemeClr val="bg1"/>
                </a:solidFill>
                <a:latin typeface="Tuffy" panose="020B0603060100000000" pitchFamily="34" charset="0"/>
                <a:ea typeface="Tuffy" panose="020B0603060100000000" pitchFamily="34" charset="0"/>
              </a:rPr>
              <a:t>National Curriculum Aim</a:t>
            </a:r>
          </a:p>
        </p:txBody>
      </p:sp>
      <p:pic>
        <p:nvPicPr>
          <p:cNvPr id="13" name="Picture 2" descr="https://images.twinkl.co.uk/tw1n/image/private/t_630/image_repo/30/fe/t2-m-4511-solve-problems-involving-converting-time-powerpoint-_ver_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650" y="3210632"/>
            <a:ext cx="3729220" cy="186461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images.twinkl.co.uk/tw1n/image/private/t_630_eco/image_repo/35/92/t2-m-2611-tell-the-time-differentiated-activity-sheets-maths-resource-pack-_ver_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3205167"/>
            <a:ext cx="3740150" cy="1870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5026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56288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461962" y="762000"/>
            <a:ext cx="8220075" cy="652318"/>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SemiBold" pitchFamily="2"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altLang="en-US" sz="2800" b="1" i="0" u="none" strike="noStrike" kern="1200" cap="none" spc="0" normalizeH="0" baseline="0" noProof="0" dirty="0">
                <a:ln>
                  <a:noFill/>
                </a:ln>
                <a:solidFill>
                  <a:srgbClr val="014482"/>
                </a:solidFill>
                <a:effectLst/>
                <a:uLnTx/>
                <a:uFillTx/>
                <a:latin typeface="Tuffy-TTF" panose="020B0603060100000000" pitchFamily="34" charset="0"/>
                <a:ea typeface="Tuffy" panose="020B0603060100000000" pitchFamily="34" charset="0"/>
                <a:cs typeface="Arial" panose="020B0604020202020204" pitchFamily="34" charset="0"/>
              </a:rPr>
              <a:t>Diving into Mastery Guidance for Educators</a:t>
            </a:r>
          </a:p>
        </p:txBody>
      </p:sp>
      <p:sp>
        <p:nvSpPr>
          <p:cNvPr id="4" name="Rectangle 3">
            <a:extLst>
              <a:ext uri="{FF2B5EF4-FFF2-40B4-BE49-F238E27FC236}">
                <a16:creationId xmlns:a16="http://schemas.microsoft.com/office/drawing/2014/main" id="{FA04B34F-55C5-40A6-8A7E-881778633952}"/>
              </a:ext>
            </a:extLst>
          </p:cNvPr>
          <p:cNvSpPr/>
          <p:nvPr/>
        </p:nvSpPr>
        <p:spPr>
          <a:xfrm>
            <a:off x="761153" y="1994284"/>
            <a:ext cx="3196589" cy="3795053"/>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Twinkl" pitchFamily="50" charset="0"/>
            </a:endParaRPr>
          </a:p>
        </p:txBody>
      </p:sp>
      <p:sp>
        <p:nvSpPr>
          <p:cNvPr id="5" name="Rectangle 4"/>
          <p:cNvSpPr/>
          <p:nvPr/>
        </p:nvSpPr>
        <p:spPr>
          <a:xfrm>
            <a:off x="769943" y="1341966"/>
            <a:ext cx="7623169" cy="584775"/>
          </a:xfrm>
          <a:prstGeom prst="rect">
            <a:avLst/>
          </a:prstGeom>
        </p:spPr>
        <p:txBody>
          <a:bodyPr wrap="square">
            <a:spAutoFit/>
          </a:bodyPr>
          <a:lstStyle/>
          <a:p>
            <a:pPr algn="just"/>
            <a:r>
              <a:rPr lang="en-GB" sz="1600" dirty="0">
                <a:latin typeface="Tuffy" panose="020B0603060100000000" pitchFamily="34" charset="0"/>
                <a:ea typeface="Tuffy" panose="020B0603060100000000" pitchFamily="34" charset="0"/>
              </a:rPr>
              <a:t>Each activity sheet is split into three sections, diving, deeper and deepest, which are represented by the following icons:</a:t>
            </a:r>
          </a:p>
        </p:txBody>
      </p:sp>
      <p:sp>
        <p:nvSpPr>
          <p:cNvPr id="6" name="Rectangle 5">
            <a:extLst>
              <a:ext uri="{FF2B5EF4-FFF2-40B4-BE49-F238E27FC236}">
                <a16:creationId xmlns:a16="http://schemas.microsoft.com/office/drawing/2014/main" id="{D7C4EA92-F36C-4499-A738-0B1DDBF02EE5}"/>
              </a:ext>
            </a:extLst>
          </p:cNvPr>
          <p:cNvSpPr/>
          <p:nvPr/>
        </p:nvSpPr>
        <p:spPr>
          <a:xfrm>
            <a:off x="4184822" y="1936618"/>
            <a:ext cx="4208289" cy="3046988"/>
          </a:xfrm>
          <a:prstGeom prst="rect">
            <a:avLst/>
          </a:prstGeom>
        </p:spPr>
        <p:txBody>
          <a:bodyPr wrap="square" lIns="0" tIns="0" rIns="0" bIns="0">
            <a:spAutoFit/>
          </a:bodyPr>
          <a:lstStyle/>
          <a:p>
            <a:pPr algn="just"/>
            <a:r>
              <a:rPr lang="en-GB" sz="1600" dirty="0">
                <a:latin typeface="Tuffy" panose="020B0603060100000000" pitchFamily="34" charset="0"/>
                <a:ea typeface="Tuffy" panose="020B0603060100000000" pitchFamily="34" charset="0"/>
              </a:rPr>
              <a:t>These carefully designed activities take your children through a learning journey, initially ensuring they are fluent with the key concept being taught; then applying this to a range of reasoning and problem-solving activities. </a:t>
            </a:r>
          </a:p>
          <a:p>
            <a:pPr algn="just"/>
            <a:endParaRPr lang="en-GB" sz="1600" dirty="0">
              <a:latin typeface="Tuffy" panose="020B0603060100000000" pitchFamily="34" charset="0"/>
              <a:ea typeface="Tuffy" panose="020B0603060100000000" pitchFamily="34" charset="0"/>
            </a:endParaRPr>
          </a:p>
          <a:p>
            <a:pPr algn="just"/>
            <a:r>
              <a:rPr lang="en-GB" sz="1600" dirty="0">
                <a:latin typeface="Tuffy" panose="020B0603060100000000" pitchFamily="34" charset="0"/>
                <a:ea typeface="Tuffy" panose="020B0603060100000000" pitchFamily="34" charset="0"/>
              </a:rPr>
              <a:t>These sheets might not necessarily be used in a linear way. Some children might begin at the ‘Deeper’ section and in fact, others may ‘dive straight in’ to the ‘Deepest’ section if they have already mastered the skill and are applying this to show their depth of understanding. </a:t>
            </a:r>
          </a:p>
        </p:txBody>
      </p:sp>
      <p:grpSp>
        <p:nvGrpSpPr>
          <p:cNvPr id="7" name="Group 6"/>
          <p:cNvGrpSpPr/>
          <p:nvPr/>
        </p:nvGrpSpPr>
        <p:grpSpPr>
          <a:xfrm>
            <a:off x="1213030" y="2423057"/>
            <a:ext cx="2292835" cy="2937506"/>
            <a:chOff x="1213030" y="2423057"/>
            <a:chExt cx="2292835" cy="2937506"/>
          </a:xfrm>
        </p:grpSpPr>
        <p:pic>
          <p:nvPicPr>
            <p:cNvPr id="8" name="Picture 7">
              <a:extLst>
                <a:ext uri="{FF2B5EF4-FFF2-40B4-BE49-F238E27FC236}">
                  <a16:creationId xmlns:a16="http://schemas.microsoft.com/office/drawing/2014/main" id="{82F8BBE3-D3F3-4DE6-A818-2D773F20B11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3030" y="2423057"/>
              <a:ext cx="868680" cy="868680"/>
            </a:xfrm>
            <a:prstGeom prst="rect">
              <a:avLst/>
            </a:prstGeom>
          </p:spPr>
        </p:pic>
        <p:pic>
          <p:nvPicPr>
            <p:cNvPr id="9" name="Picture 8">
              <a:extLst>
                <a:ext uri="{FF2B5EF4-FFF2-40B4-BE49-F238E27FC236}">
                  <a16:creationId xmlns:a16="http://schemas.microsoft.com/office/drawing/2014/main" id="{164A8FE3-B06C-4E40-977F-4F3E0ACC2A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3030" y="3457470"/>
              <a:ext cx="868680" cy="868680"/>
            </a:xfrm>
            <a:prstGeom prst="rect">
              <a:avLst/>
            </a:prstGeom>
          </p:spPr>
        </p:pic>
        <p:pic>
          <p:nvPicPr>
            <p:cNvPr id="10" name="Picture 9">
              <a:extLst>
                <a:ext uri="{FF2B5EF4-FFF2-40B4-BE49-F238E27FC236}">
                  <a16:creationId xmlns:a16="http://schemas.microsoft.com/office/drawing/2014/main" id="{788CE03C-10B4-46B1-849A-0D1B9CBCCE9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13030" y="4491883"/>
              <a:ext cx="868680" cy="868680"/>
            </a:xfrm>
            <a:prstGeom prst="rect">
              <a:avLst/>
            </a:prstGeom>
          </p:spPr>
        </p:pic>
        <p:sp>
          <p:nvSpPr>
            <p:cNvPr id="11" name="Arrow: Pentagon 11">
              <a:extLst>
                <a:ext uri="{FF2B5EF4-FFF2-40B4-BE49-F238E27FC236}">
                  <a16:creationId xmlns:a16="http://schemas.microsoft.com/office/drawing/2014/main" id="{602133B5-7961-4F75-A2BE-B73C6DB63E21}"/>
                </a:ext>
              </a:extLst>
            </p:cNvPr>
            <p:cNvSpPr/>
            <p:nvPr/>
          </p:nvSpPr>
          <p:spPr>
            <a:xfrm flipH="1">
              <a:off x="2180298" y="2674517"/>
              <a:ext cx="1325567" cy="365760"/>
            </a:xfrm>
            <a:prstGeom prst="homePlate">
              <a:avLst/>
            </a:prstGeom>
            <a:solidFill>
              <a:srgbClr val="4EB2E5"/>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algn="ctr"/>
              <a:r>
                <a:rPr lang="en-GB" b="1" kern="0" dirty="0">
                  <a:solidFill>
                    <a:schemeClr val="bg1"/>
                  </a:solidFill>
                  <a:latin typeface="Tuffy-TTF" panose="020B0603060100000000" pitchFamily="34" charset="0"/>
                  <a:ea typeface="Tuffy" panose="020B0603060100000000" pitchFamily="34" charset="0"/>
                  <a:cs typeface="Arial" panose="020B0604020202020204" pitchFamily="34" charset="0"/>
                </a:rPr>
                <a:t>Diving</a:t>
              </a:r>
              <a:endParaRPr lang="en-US" b="1" dirty="0">
                <a:solidFill>
                  <a:schemeClr val="bg1"/>
                </a:solidFill>
              </a:endParaRPr>
            </a:p>
          </p:txBody>
        </p:sp>
        <p:sp>
          <p:nvSpPr>
            <p:cNvPr id="12" name="Arrow: Pentagon 12">
              <a:extLst>
                <a:ext uri="{FF2B5EF4-FFF2-40B4-BE49-F238E27FC236}">
                  <a16:creationId xmlns:a16="http://schemas.microsoft.com/office/drawing/2014/main" id="{D99180F2-5FC9-4895-9C62-0CB9474D9C82}"/>
                </a:ext>
              </a:extLst>
            </p:cNvPr>
            <p:cNvSpPr/>
            <p:nvPr/>
          </p:nvSpPr>
          <p:spPr>
            <a:xfrm flipH="1">
              <a:off x="2180298" y="3708930"/>
              <a:ext cx="1325567" cy="365760"/>
            </a:xfrm>
            <a:prstGeom prst="homePlate">
              <a:avLst/>
            </a:prstGeom>
            <a:solidFill>
              <a:srgbClr val="007AC3"/>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algn="ctr"/>
              <a:r>
                <a:rPr lang="en-GB" b="1" kern="0" dirty="0">
                  <a:solidFill>
                    <a:schemeClr val="bg1"/>
                  </a:solidFill>
                  <a:latin typeface="Tuffy-TTF" panose="020B0603060100000000" pitchFamily="34" charset="0"/>
                  <a:ea typeface="Tuffy" panose="020B0603060100000000" pitchFamily="34" charset="0"/>
                  <a:cs typeface="Arial" panose="020B0604020202020204" pitchFamily="34" charset="0"/>
                </a:rPr>
                <a:t>Deeper</a:t>
              </a:r>
              <a:endParaRPr lang="en-US" b="1" dirty="0">
                <a:solidFill>
                  <a:schemeClr val="bg1"/>
                </a:solidFill>
              </a:endParaRPr>
            </a:p>
          </p:txBody>
        </p:sp>
        <p:sp>
          <p:nvSpPr>
            <p:cNvPr id="13" name="Arrow: Pentagon 13">
              <a:extLst>
                <a:ext uri="{FF2B5EF4-FFF2-40B4-BE49-F238E27FC236}">
                  <a16:creationId xmlns:a16="http://schemas.microsoft.com/office/drawing/2014/main" id="{6997B7B1-BA29-4830-B759-33B615380048}"/>
                </a:ext>
              </a:extLst>
            </p:cNvPr>
            <p:cNvSpPr/>
            <p:nvPr/>
          </p:nvSpPr>
          <p:spPr>
            <a:xfrm flipH="1">
              <a:off x="2180298" y="4743343"/>
              <a:ext cx="1325567" cy="365760"/>
            </a:xfrm>
            <a:prstGeom prst="homePlate">
              <a:avLst/>
            </a:prstGeom>
            <a:solidFill>
              <a:srgbClr val="00529C"/>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algn="ctr"/>
              <a:r>
                <a:rPr lang="en-GB" b="1" kern="0" dirty="0">
                  <a:solidFill>
                    <a:schemeClr val="bg1"/>
                  </a:solidFill>
                  <a:latin typeface="Tuffy-TTF" panose="020B0603060100000000" pitchFamily="34" charset="0"/>
                  <a:ea typeface="Tuffy" panose="020B0603060100000000" pitchFamily="34" charset="0"/>
                  <a:cs typeface="Arial" panose="020B0604020202020204" pitchFamily="34" charset="0"/>
                </a:rPr>
                <a:t>Deepest</a:t>
              </a:r>
              <a:endParaRPr lang="en-US" b="1" dirty="0">
                <a:solidFill>
                  <a:schemeClr val="bg1"/>
                </a:solidFill>
              </a:endParaRPr>
            </a:p>
          </p:txBody>
        </p:sp>
      </p:grpSp>
    </p:spTree>
    <p:extLst>
      <p:ext uri="{BB962C8B-B14F-4D97-AF65-F5344CB8AC3E}">
        <p14:creationId xmlns:p14="http://schemas.microsoft.com/office/powerpoint/2010/main" val="1324850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bwMode="auto">
          <a:xfrm>
            <a:off x="503239" y="512763"/>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3" name="Title 1"/>
          <p:cNvSpPr txBox="1">
            <a:spLocks/>
          </p:cNvSpPr>
          <p:nvPr/>
        </p:nvSpPr>
        <p:spPr>
          <a:xfrm>
            <a:off x="628648" y="73478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mn-lt"/>
              </a:rPr>
              <a:t>Aim</a:t>
            </a:r>
          </a:p>
        </p:txBody>
      </p:sp>
      <p:sp>
        <p:nvSpPr>
          <p:cNvPr id="14" name="Content Placeholder 15"/>
          <p:cNvSpPr txBox="1">
            <a:spLocks/>
          </p:cNvSpPr>
          <p:nvPr/>
        </p:nvSpPr>
        <p:spPr>
          <a:xfrm>
            <a:off x="628650" y="1127760"/>
            <a:ext cx="7886700" cy="1409700"/>
          </a:xfrm>
          <a:prstGeom prst="roundRect">
            <a:avLst>
              <a:gd name="adj" fmla="val 2585"/>
            </a:avLst>
          </a:prstGeom>
          <a:noFill/>
          <a:ln w="25400">
            <a:noFill/>
          </a:ln>
        </p:spPr>
        <p:txBody>
          <a:bodyPr vert="horz" lIns="252000" tIns="252000" rIns="252000" bIns="252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GB" dirty="0">
                <a:solidFill>
                  <a:srgbClr val="000000"/>
                </a:solidFill>
              </a:rPr>
              <a:t>Solve problems involving converting between units of time.</a:t>
            </a:r>
          </a:p>
        </p:txBody>
      </p:sp>
    </p:spTree>
    <p:extLst>
      <p:ext uri="{BB962C8B-B14F-4D97-AF65-F5344CB8AC3E}">
        <p14:creationId xmlns:p14="http://schemas.microsoft.com/office/powerpoint/2010/main" val="36439351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890882" y="1895912"/>
            <a:ext cx="2386540" cy="4068660"/>
          </a:xfrm>
          <a:prstGeom prst="rect">
            <a:avLst/>
          </a:prstGeom>
          <a:solidFill>
            <a:srgbClr val="EEBC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p:cNvSpPr/>
          <p:nvPr/>
        </p:nvSpPr>
        <p:spPr>
          <a:xfrm>
            <a:off x="3354618" y="1895912"/>
            <a:ext cx="2386540" cy="4068660"/>
          </a:xfrm>
          <a:prstGeom prst="rect">
            <a:avLst/>
          </a:prstGeom>
          <a:solidFill>
            <a:srgbClr val="88CC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p:nvSpPr>
        <p:spPr>
          <a:xfrm>
            <a:off x="5823533" y="1895912"/>
            <a:ext cx="2386540" cy="4068660"/>
          </a:xfrm>
          <a:prstGeom prst="rect">
            <a:avLst/>
          </a:prstGeom>
          <a:solidFill>
            <a:srgbClr val="FFED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Rectangle 96"/>
          <p:cNvSpPr/>
          <p:nvPr/>
        </p:nvSpPr>
        <p:spPr>
          <a:xfrm>
            <a:off x="3146647" y="702863"/>
            <a:ext cx="976684" cy="355276"/>
          </a:xfrm>
          <a:prstGeom prst="rect">
            <a:avLst/>
          </a:prstGeom>
          <a:solidFill>
            <a:srgbClr val="4EB2E5"/>
          </a:solidFill>
        </p:spPr>
        <p:txBody>
          <a:bodyPr wrap="square" lIns="180000" tIns="36000" rIns="180000" bIns="72000" anchor="ctr">
            <a:spAutoFit/>
          </a:bodyPr>
          <a:lstStyle/>
          <a:p>
            <a:pPr algn="ctr"/>
            <a:r>
              <a:rPr lang="en-GB" altLang="en-US" sz="1600" b="1" dirty="0">
                <a:solidFill>
                  <a:schemeClr val="bg1"/>
                </a:solidFill>
              </a:rPr>
              <a:t>Diving</a:t>
            </a:r>
            <a:endParaRPr lang="en-GB" sz="1600" b="1" dirty="0">
              <a:solidFill>
                <a:schemeClr val="bg1"/>
              </a:solidFill>
            </a:endParaRPr>
          </a:p>
        </p:txBody>
      </p:sp>
      <p:pic>
        <p:nvPicPr>
          <p:cNvPr id="5" name="Picture 4">
            <a:extLst>
              <a:ext uri="{FF2B5EF4-FFF2-40B4-BE49-F238E27FC236}">
                <a16:creationId xmlns:a16="http://schemas.microsoft.com/office/drawing/2014/main" id="{2830866F-58AA-4213-AFD1-4A7F919ABC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4094" y="532799"/>
            <a:ext cx="700156" cy="700156"/>
          </a:xfrm>
          <a:prstGeom prst="rect">
            <a:avLst/>
          </a:prstGeom>
        </p:spPr>
      </p:pic>
      <p:sp>
        <p:nvSpPr>
          <p:cNvPr id="96" name="Rectangle 95"/>
          <p:cNvSpPr/>
          <p:nvPr/>
        </p:nvSpPr>
        <p:spPr>
          <a:xfrm>
            <a:off x="445574" y="702863"/>
            <a:ext cx="2701073" cy="355276"/>
          </a:xfrm>
          <a:prstGeom prst="rect">
            <a:avLst/>
          </a:prstGeom>
          <a:solidFill>
            <a:srgbClr val="072F54"/>
          </a:solidFill>
        </p:spPr>
        <p:txBody>
          <a:bodyPr wrap="square" lIns="180000" tIns="36000" rIns="180000" bIns="72000" anchor="ctr">
            <a:spAutoFit/>
          </a:bodyPr>
          <a:lstStyle/>
          <a:p>
            <a:r>
              <a:rPr lang="en-GB" altLang="en-US" sz="1600" b="1" dirty="0">
                <a:solidFill>
                  <a:schemeClr val="bg1"/>
                </a:solidFill>
              </a:rPr>
              <a:t>Converting Units of Time</a:t>
            </a:r>
            <a:endParaRPr lang="en-GB" sz="1600" b="1" dirty="0">
              <a:solidFill>
                <a:schemeClr val="bg1"/>
              </a:solidFill>
            </a:endParaRPr>
          </a:p>
        </p:txBody>
      </p:sp>
      <p:cxnSp>
        <p:nvCxnSpPr>
          <p:cNvPr id="103" name="Straight Connector 102"/>
          <p:cNvCxnSpPr/>
          <p:nvPr/>
        </p:nvCxnSpPr>
        <p:spPr>
          <a:xfrm>
            <a:off x="3146647" y="698268"/>
            <a:ext cx="0" cy="396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946383" y="1506442"/>
            <a:ext cx="2912553" cy="276999"/>
          </a:xfrm>
          <a:prstGeom prst="rect">
            <a:avLst/>
          </a:prstGeom>
          <a:noFill/>
        </p:spPr>
        <p:txBody>
          <a:bodyPr wrap="square" lIns="0" tIns="0" rIns="0" bIns="0" rtlCol="0">
            <a:spAutoFit/>
          </a:bodyPr>
          <a:lstStyle/>
          <a:p>
            <a:r>
              <a:rPr lang="en-GB" dirty="0"/>
              <a:t>Convert the units of time. </a:t>
            </a:r>
          </a:p>
        </p:txBody>
      </p:sp>
      <p:sp>
        <p:nvSpPr>
          <p:cNvPr id="9" name="Rectangle 8"/>
          <p:cNvSpPr/>
          <p:nvPr/>
        </p:nvSpPr>
        <p:spPr>
          <a:xfrm>
            <a:off x="755650" y="1384533"/>
            <a:ext cx="7632700" cy="4708292"/>
          </a:xfrm>
          <a:prstGeom prst="rect">
            <a:avLst/>
          </a:prstGeom>
          <a:noFill/>
          <a:ln w="38100">
            <a:solidFill>
              <a:srgbClr val="0052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946383" y="4039599"/>
            <a:ext cx="2200264" cy="646331"/>
          </a:xfrm>
          <a:prstGeom prst="rect">
            <a:avLst/>
          </a:prstGeom>
        </p:spPr>
        <p:txBody>
          <a:bodyPr wrap="square">
            <a:spAutoFit/>
          </a:bodyPr>
          <a:lstStyle/>
          <a:p>
            <a:pPr algn="ctr"/>
            <a:r>
              <a:rPr lang="en-GB" dirty="0"/>
              <a:t>3 minutes and </a:t>
            </a:r>
            <a:br>
              <a:rPr lang="en-GB" dirty="0"/>
            </a:br>
            <a:r>
              <a:rPr lang="en-GB" dirty="0"/>
              <a:t>9 seconds</a:t>
            </a:r>
          </a:p>
        </p:txBody>
      </p:sp>
      <p:sp>
        <p:nvSpPr>
          <p:cNvPr id="16" name="Rectangle 15"/>
          <p:cNvSpPr/>
          <p:nvPr/>
        </p:nvSpPr>
        <p:spPr>
          <a:xfrm>
            <a:off x="3405965" y="4039599"/>
            <a:ext cx="2200264" cy="646331"/>
          </a:xfrm>
          <a:prstGeom prst="rect">
            <a:avLst/>
          </a:prstGeom>
        </p:spPr>
        <p:txBody>
          <a:bodyPr wrap="square">
            <a:spAutoFit/>
          </a:bodyPr>
          <a:lstStyle/>
          <a:p>
            <a:pPr algn="ctr"/>
            <a:r>
              <a:rPr lang="en-GB" dirty="0"/>
              <a:t>1 hour and 25 minutes</a:t>
            </a:r>
          </a:p>
        </p:txBody>
      </p:sp>
      <p:sp>
        <p:nvSpPr>
          <p:cNvPr id="17" name="Rectangle 16"/>
          <p:cNvSpPr/>
          <p:nvPr/>
        </p:nvSpPr>
        <p:spPr>
          <a:xfrm>
            <a:off x="5907492" y="4039599"/>
            <a:ext cx="2200264" cy="646331"/>
          </a:xfrm>
          <a:prstGeom prst="rect">
            <a:avLst/>
          </a:prstGeom>
        </p:spPr>
        <p:txBody>
          <a:bodyPr wrap="square">
            <a:spAutoFit/>
          </a:bodyPr>
          <a:lstStyle/>
          <a:p>
            <a:pPr algn="ctr"/>
            <a:r>
              <a:rPr lang="en-GB" dirty="0"/>
              <a:t>3 weeks and </a:t>
            </a:r>
            <a:br>
              <a:rPr lang="en-GB" dirty="0"/>
            </a:br>
            <a:r>
              <a:rPr lang="en-GB" dirty="0"/>
              <a:t>1 day</a:t>
            </a:r>
          </a:p>
        </p:txBody>
      </p:sp>
      <p:sp>
        <p:nvSpPr>
          <p:cNvPr id="13" name="Rectangle 12"/>
          <p:cNvSpPr/>
          <p:nvPr/>
        </p:nvSpPr>
        <p:spPr>
          <a:xfrm>
            <a:off x="1005614" y="5106393"/>
            <a:ext cx="1826141" cy="369332"/>
          </a:xfrm>
          <a:prstGeom prst="rect">
            <a:avLst/>
          </a:prstGeom>
        </p:spPr>
        <p:txBody>
          <a:bodyPr wrap="none">
            <a:spAutoFit/>
          </a:bodyPr>
          <a:lstStyle/>
          <a:p>
            <a:r>
              <a:rPr lang="en-GB" u="sng" dirty="0"/>
              <a:t>           </a:t>
            </a:r>
            <a:r>
              <a:rPr lang="en-GB" dirty="0"/>
              <a:t> seconds</a:t>
            </a:r>
          </a:p>
        </p:txBody>
      </p:sp>
      <p:sp>
        <p:nvSpPr>
          <p:cNvPr id="19" name="Rectangle 18"/>
          <p:cNvSpPr/>
          <p:nvPr/>
        </p:nvSpPr>
        <p:spPr>
          <a:xfrm>
            <a:off x="3593026" y="5106393"/>
            <a:ext cx="1861407" cy="369332"/>
          </a:xfrm>
          <a:prstGeom prst="rect">
            <a:avLst/>
          </a:prstGeom>
        </p:spPr>
        <p:txBody>
          <a:bodyPr wrap="none">
            <a:spAutoFit/>
          </a:bodyPr>
          <a:lstStyle/>
          <a:p>
            <a:r>
              <a:rPr lang="en-GB" u="sng" dirty="0"/>
              <a:t>           </a:t>
            </a:r>
            <a:r>
              <a:rPr lang="en-GB" dirty="0"/>
              <a:t> minutes</a:t>
            </a:r>
          </a:p>
        </p:txBody>
      </p:sp>
      <p:sp>
        <p:nvSpPr>
          <p:cNvPr id="20" name="Rectangle 19"/>
          <p:cNvSpPr/>
          <p:nvPr/>
        </p:nvSpPr>
        <p:spPr>
          <a:xfrm>
            <a:off x="6187865" y="5106393"/>
            <a:ext cx="1526380" cy="369332"/>
          </a:xfrm>
          <a:prstGeom prst="rect">
            <a:avLst/>
          </a:prstGeom>
        </p:spPr>
        <p:txBody>
          <a:bodyPr wrap="none">
            <a:spAutoFit/>
          </a:bodyPr>
          <a:lstStyle/>
          <a:p>
            <a:r>
              <a:rPr lang="en-GB" u="sng" dirty="0"/>
              <a:t>           </a:t>
            </a:r>
            <a:r>
              <a:rPr lang="en-GB" dirty="0"/>
              <a:t> days</a:t>
            </a:r>
          </a:p>
        </p:txBody>
      </p:sp>
      <p:sp>
        <p:nvSpPr>
          <p:cNvPr id="15" name="Rectangle 14"/>
          <p:cNvSpPr/>
          <p:nvPr/>
        </p:nvSpPr>
        <p:spPr>
          <a:xfrm>
            <a:off x="1236172" y="5082103"/>
            <a:ext cx="543739" cy="369332"/>
          </a:xfrm>
          <a:prstGeom prst="rect">
            <a:avLst/>
          </a:prstGeom>
        </p:spPr>
        <p:txBody>
          <a:bodyPr wrap="none">
            <a:spAutoFit/>
          </a:bodyPr>
          <a:lstStyle/>
          <a:p>
            <a:r>
              <a:rPr lang="en-GB" b="1" dirty="0"/>
              <a:t>189</a:t>
            </a:r>
          </a:p>
        </p:txBody>
      </p:sp>
      <p:sp>
        <p:nvSpPr>
          <p:cNvPr id="26" name="Rectangle 25"/>
          <p:cNvSpPr/>
          <p:nvPr/>
        </p:nvSpPr>
        <p:spPr>
          <a:xfrm>
            <a:off x="3858936" y="5082103"/>
            <a:ext cx="444352" cy="369332"/>
          </a:xfrm>
          <a:prstGeom prst="rect">
            <a:avLst/>
          </a:prstGeom>
        </p:spPr>
        <p:txBody>
          <a:bodyPr wrap="none">
            <a:spAutoFit/>
          </a:bodyPr>
          <a:lstStyle/>
          <a:p>
            <a:r>
              <a:rPr lang="en-GB" b="1" dirty="0"/>
              <a:t>85</a:t>
            </a:r>
          </a:p>
        </p:txBody>
      </p:sp>
      <p:sp>
        <p:nvSpPr>
          <p:cNvPr id="27" name="Rectangle 26"/>
          <p:cNvSpPr/>
          <p:nvPr/>
        </p:nvSpPr>
        <p:spPr>
          <a:xfrm>
            <a:off x="6506703" y="5082103"/>
            <a:ext cx="428322" cy="369332"/>
          </a:xfrm>
          <a:prstGeom prst="rect">
            <a:avLst/>
          </a:prstGeom>
        </p:spPr>
        <p:txBody>
          <a:bodyPr wrap="none">
            <a:spAutoFit/>
          </a:bodyPr>
          <a:lstStyle/>
          <a:p>
            <a:r>
              <a:rPr lang="en-GB" b="1" dirty="0"/>
              <a:t>22</a:t>
            </a:r>
          </a:p>
        </p:txBody>
      </p:sp>
      <p:pic>
        <p:nvPicPr>
          <p:cNvPr id="18" name="Picture 17"/>
          <p:cNvPicPr>
            <a:picLocks noChangeAspect="1"/>
          </p:cNvPicPr>
          <p:nvPr/>
        </p:nvPicPr>
        <p:blipFill>
          <a:blip r:embed="rId3"/>
          <a:stretch>
            <a:fillRect/>
          </a:stretch>
        </p:blipFill>
        <p:spPr>
          <a:xfrm>
            <a:off x="996749" y="2584487"/>
            <a:ext cx="2316681" cy="1176630"/>
          </a:xfrm>
          <a:prstGeom prst="rect">
            <a:avLst/>
          </a:prstGeom>
        </p:spPr>
      </p:pic>
      <p:pic>
        <p:nvPicPr>
          <p:cNvPr id="21" name="Picture 20"/>
          <p:cNvPicPr>
            <a:picLocks noChangeAspect="1"/>
          </p:cNvPicPr>
          <p:nvPr/>
        </p:nvPicPr>
        <p:blipFill>
          <a:blip r:embed="rId4"/>
          <a:stretch>
            <a:fillRect/>
          </a:stretch>
        </p:blipFill>
        <p:spPr>
          <a:xfrm>
            <a:off x="3518459" y="2450588"/>
            <a:ext cx="1975275" cy="1292464"/>
          </a:xfrm>
          <a:prstGeom prst="rect">
            <a:avLst/>
          </a:prstGeom>
        </p:spPr>
      </p:pic>
      <p:pic>
        <p:nvPicPr>
          <p:cNvPr id="25" name="Picture 24"/>
          <p:cNvPicPr>
            <a:picLocks noChangeAspect="1"/>
          </p:cNvPicPr>
          <p:nvPr/>
        </p:nvPicPr>
        <p:blipFill>
          <a:blip r:embed="rId5"/>
          <a:stretch>
            <a:fillRect/>
          </a:stretch>
        </p:blipFill>
        <p:spPr>
          <a:xfrm>
            <a:off x="6128023" y="2089097"/>
            <a:ext cx="1646063" cy="1883827"/>
          </a:xfrm>
          <a:prstGeom prst="rect">
            <a:avLst/>
          </a:prstGeom>
        </p:spPr>
      </p:pic>
    </p:spTree>
    <p:extLst>
      <p:ext uri="{BB962C8B-B14F-4D97-AF65-F5344CB8AC3E}">
        <p14:creationId xmlns:p14="http://schemas.microsoft.com/office/powerpoint/2010/main" val="90891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par>
                                <p:cTn id="36" presetID="10" presetClass="entr" presetSubtype="0" fill="hold" nodeType="with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fade">
                                      <p:cBhvr>
                                        <p:cTn id="38" dur="500"/>
                                        <p:tgtEl>
                                          <p:spTgt spid="25"/>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500"/>
                                        <p:tgtEl>
                                          <p:spTgt spid="20"/>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500"/>
                                        <p:tgtEl>
                                          <p:spTgt spid="24"/>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500"/>
                                        <p:tgtEl>
                                          <p:spTgt spid="15"/>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fade">
                                      <p:cBhvr>
                                        <p:cTn id="54" dur="500"/>
                                        <p:tgtEl>
                                          <p:spTgt spid="26"/>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fade">
                                      <p:cBhvr>
                                        <p:cTn id="5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3" grpId="0" animBg="1"/>
      <p:bldP spid="24" grpId="0" animBg="1"/>
      <p:bldP spid="12" grpId="0"/>
      <p:bldP spid="16" grpId="0"/>
      <p:bldP spid="17" grpId="0"/>
      <p:bldP spid="13" grpId="0"/>
      <p:bldP spid="19" grpId="0"/>
      <p:bldP spid="20" grpId="0"/>
      <p:bldP spid="15" grpId="0"/>
      <p:bldP spid="26" grpId="0"/>
      <p:bldP spid="2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890882" y="1895912"/>
            <a:ext cx="2386540" cy="4068660"/>
          </a:xfrm>
          <a:prstGeom prst="rect">
            <a:avLst/>
          </a:prstGeom>
          <a:solidFill>
            <a:srgbClr val="6CBA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p:cNvSpPr/>
          <p:nvPr/>
        </p:nvSpPr>
        <p:spPr>
          <a:xfrm>
            <a:off x="3354618" y="1895912"/>
            <a:ext cx="2386540" cy="4068660"/>
          </a:xfrm>
          <a:prstGeom prst="rect">
            <a:avLst/>
          </a:prstGeom>
          <a:solidFill>
            <a:srgbClr val="F19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p:nvSpPr>
        <p:spPr>
          <a:xfrm>
            <a:off x="5823533" y="1895912"/>
            <a:ext cx="2386540" cy="4068660"/>
          </a:xfrm>
          <a:prstGeom prst="rect">
            <a:avLst/>
          </a:prstGeom>
          <a:solidFill>
            <a:srgbClr val="D0DE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Rectangle 96"/>
          <p:cNvSpPr/>
          <p:nvPr/>
        </p:nvSpPr>
        <p:spPr>
          <a:xfrm>
            <a:off x="3146647" y="702863"/>
            <a:ext cx="976684" cy="355276"/>
          </a:xfrm>
          <a:prstGeom prst="rect">
            <a:avLst/>
          </a:prstGeom>
          <a:solidFill>
            <a:srgbClr val="4EB2E5"/>
          </a:solidFill>
        </p:spPr>
        <p:txBody>
          <a:bodyPr wrap="square" lIns="180000" tIns="36000" rIns="180000" bIns="72000" anchor="ctr">
            <a:spAutoFit/>
          </a:bodyPr>
          <a:lstStyle/>
          <a:p>
            <a:pPr algn="ctr"/>
            <a:r>
              <a:rPr lang="en-GB" altLang="en-US" sz="1600" b="1" dirty="0">
                <a:solidFill>
                  <a:schemeClr val="bg1"/>
                </a:solidFill>
              </a:rPr>
              <a:t>Diving</a:t>
            </a:r>
            <a:endParaRPr lang="en-GB" sz="1600" b="1" dirty="0">
              <a:solidFill>
                <a:schemeClr val="bg1"/>
              </a:solidFill>
            </a:endParaRPr>
          </a:p>
        </p:txBody>
      </p:sp>
      <p:pic>
        <p:nvPicPr>
          <p:cNvPr id="5" name="Picture 4">
            <a:extLst>
              <a:ext uri="{FF2B5EF4-FFF2-40B4-BE49-F238E27FC236}">
                <a16:creationId xmlns:a16="http://schemas.microsoft.com/office/drawing/2014/main" id="{2830866F-58AA-4213-AFD1-4A7F919ABC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4094" y="532799"/>
            <a:ext cx="700156" cy="700156"/>
          </a:xfrm>
          <a:prstGeom prst="rect">
            <a:avLst/>
          </a:prstGeom>
        </p:spPr>
      </p:pic>
      <p:sp>
        <p:nvSpPr>
          <p:cNvPr id="96" name="Rectangle 95"/>
          <p:cNvSpPr/>
          <p:nvPr/>
        </p:nvSpPr>
        <p:spPr>
          <a:xfrm>
            <a:off x="445574" y="702863"/>
            <a:ext cx="2701073" cy="355276"/>
          </a:xfrm>
          <a:prstGeom prst="rect">
            <a:avLst/>
          </a:prstGeom>
          <a:solidFill>
            <a:srgbClr val="072F54"/>
          </a:solidFill>
        </p:spPr>
        <p:txBody>
          <a:bodyPr wrap="square" lIns="180000" tIns="36000" rIns="180000" bIns="72000" anchor="ctr">
            <a:spAutoFit/>
          </a:bodyPr>
          <a:lstStyle/>
          <a:p>
            <a:r>
              <a:rPr lang="en-GB" altLang="en-US" sz="1600" b="1" dirty="0">
                <a:solidFill>
                  <a:schemeClr val="bg1"/>
                </a:solidFill>
              </a:rPr>
              <a:t>Converting Units of Time</a:t>
            </a:r>
            <a:endParaRPr lang="en-GB" sz="1600" b="1" dirty="0">
              <a:solidFill>
                <a:schemeClr val="bg1"/>
              </a:solidFill>
            </a:endParaRPr>
          </a:p>
        </p:txBody>
      </p:sp>
      <p:cxnSp>
        <p:nvCxnSpPr>
          <p:cNvPr id="103" name="Straight Connector 102"/>
          <p:cNvCxnSpPr/>
          <p:nvPr/>
        </p:nvCxnSpPr>
        <p:spPr>
          <a:xfrm>
            <a:off x="3146647" y="698268"/>
            <a:ext cx="0" cy="396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946383" y="1506442"/>
            <a:ext cx="2912553" cy="276999"/>
          </a:xfrm>
          <a:prstGeom prst="rect">
            <a:avLst/>
          </a:prstGeom>
          <a:noFill/>
        </p:spPr>
        <p:txBody>
          <a:bodyPr wrap="square" lIns="0" tIns="0" rIns="0" bIns="0" rtlCol="0">
            <a:spAutoFit/>
          </a:bodyPr>
          <a:lstStyle/>
          <a:p>
            <a:r>
              <a:rPr lang="en-GB" dirty="0"/>
              <a:t>Convert the units of time. </a:t>
            </a:r>
          </a:p>
        </p:txBody>
      </p:sp>
      <p:sp>
        <p:nvSpPr>
          <p:cNvPr id="9" name="Rectangle 8"/>
          <p:cNvSpPr/>
          <p:nvPr/>
        </p:nvSpPr>
        <p:spPr>
          <a:xfrm>
            <a:off x="755650" y="1384533"/>
            <a:ext cx="7632700" cy="4708292"/>
          </a:xfrm>
          <a:prstGeom prst="rect">
            <a:avLst/>
          </a:prstGeom>
          <a:noFill/>
          <a:ln w="38100">
            <a:solidFill>
              <a:srgbClr val="0052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946383" y="4382499"/>
            <a:ext cx="2200264" cy="646331"/>
          </a:xfrm>
          <a:prstGeom prst="rect">
            <a:avLst/>
          </a:prstGeom>
        </p:spPr>
        <p:txBody>
          <a:bodyPr wrap="square">
            <a:spAutoFit/>
          </a:bodyPr>
          <a:lstStyle/>
          <a:p>
            <a:pPr algn="ctr"/>
            <a:r>
              <a:rPr lang="en-GB" dirty="0"/>
              <a:t>8 years and </a:t>
            </a:r>
            <a:br>
              <a:rPr lang="en-GB" dirty="0"/>
            </a:br>
            <a:r>
              <a:rPr lang="en-GB" dirty="0"/>
              <a:t>4 months</a:t>
            </a:r>
          </a:p>
        </p:txBody>
      </p:sp>
      <p:sp>
        <p:nvSpPr>
          <p:cNvPr id="16" name="Rectangle 15"/>
          <p:cNvSpPr/>
          <p:nvPr/>
        </p:nvSpPr>
        <p:spPr>
          <a:xfrm>
            <a:off x="3348815" y="3649641"/>
            <a:ext cx="1413685" cy="646331"/>
          </a:xfrm>
          <a:prstGeom prst="rect">
            <a:avLst/>
          </a:prstGeom>
        </p:spPr>
        <p:txBody>
          <a:bodyPr wrap="square">
            <a:spAutoFit/>
          </a:bodyPr>
          <a:lstStyle/>
          <a:p>
            <a:pPr algn="ctr"/>
            <a:r>
              <a:rPr lang="en-GB" dirty="0"/>
              <a:t>3 days and </a:t>
            </a:r>
            <a:br>
              <a:rPr lang="en-GB" dirty="0"/>
            </a:br>
            <a:r>
              <a:rPr lang="en-GB" dirty="0"/>
              <a:t>8 hours</a:t>
            </a:r>
          </a:p>
        </p:txBody>
      </p:sp>
      <p:sp>
        <p:nvSpPr>
          <p:cNvPr id="17" name="Rectangle 16"/>
          <p:cNvSpPr/>
          <p:nvPr/>
        </p:nvSpPr>
        <p:spPr>
          <a:xfrm>
            <a:off x="5907492" y="4546604"/>
            <a:ext cx="2200264" cy="369332"/>
          </a:xfrm>
          <a:prstGeom prst="rect">
            <a:avLst/>
          </a:prstGeom>
        </p:spPr>
        <p:txBody>
          <a:bodyPr wrap="square">
            <a:spAutoFit/>
          </a:bodyPr>
          <a:lstStyle/>
          <a:p>
            <a:pPr algn="ctr"/>
            <a:r>
              <a:rPr lang="en-GB" dirty="0"/>
              <a:t>2¾ hours</a:t>
            </a:r>
          </a:p>
        </p:txBody>
      </p:sp>
      <p:sp>
        <p:nvSpPr>
          <p:cNvPr id="13" name="Rectangle 12"/>
          <p:cNvSpPr/>
          <p:nvPr/>
        </p:nvSpPr>
        <p:spPr>
          <a:xfrm>
            <a:off x="1053239" y="5211168"/>
            <a:ext cx="1808508" cy="369332"/>
          </a:xfrm>
          <a:prstGeom prst="rect">
            <a:avLst/>
          </a:prstGeom>
        </p:spPr>
        <p:txBody>
          <a:bodyPr wrap="none">
            <a:spAutoFit/>
          </a:bodyPr>
          <a:lstStyle/>
          <a:p>
            <a:r>
              <a:rPr lang="en-GB" u="sng" dirty="0"/>
              <a:t>           </a:t>
            </a:r>
            <a:r>
              <a:rPr lang="en-GB" dirty="0"/>
              <a:t> months</a:t>
            </a:r>
          </a:p>
        </p:txBody>
      </p:sp>
      <p:sp>
        <p:nvSpPr>
          <p:cNvPr id="19" name="Rectangle 18"/>
          <p:cNvSpPr/>
          <p:nvPr/>
        </p:nvSpPr>
        <p:spPr>
          <a:xfrm>
            <a:off x="3440626" y="5087343"/>
            <a:ext cx="1050288" cy="646331"/>
          </a:xfrm>
          <a:prstGeom prst="rect">
            <a:avLst/>
          </a:prstGeom>
        </p:spPr>
        <p:txBody>
          <a:bodyPr wrap="none">
            <a:spAutoFit/>
          </a:bodyPr>
          <a:lstStyle/>
          <a:p>
            <a:pPr algn="ctr"/>
            <a:r>
              <a:rPr lang="en-GB" u="sng" dirty="0"/>
              <a:t>           </a:t>
            </a:r>
            <a:r>
              <a:rPr lang="en-GB" dirty="0"/>
              <a:t> </a:t>
            </a:r>
            <a:br>
              <a:rPr lang="en-GB" dirty="0"/>
            </a:br>
            <a:r>
              <a:rPr lang="en-GB" dirty="0"/>
              <a:t>hours</a:t>
            </a:r>
          </a:p>
        </p:txBody>
      </p:sp>
      <p:sp>
        <p:nvSpPr>
          <p:cNvPr id="20" name="Rectangle 19"/>
          <p:cNvSpPr/>
          <p:nvPr/>
        </p:nvSpPr>
        <p:spPr>
          <a:xfrm>
            <a:off x="6130715" y="5211168"/>
            <a:ext cx="1861407" cy="369332"/>
          </a:xfrm>
          <a:prstGeom prst="rect">
            <a:avLst/>
          </a:prstGeom>
        </p:spPr>
        <p:txBody>
          <a:bodyPr wrap="none">
            <a:spAutoFit/>
          </a:bodyPr>
          <a:lstStyle/>
          <a:p>
            <a:r>
              <a:rPr lang="en-GB" u="sng" dirty="0"/>
              <a:t>           </a:t>
            </a:r>
            <a:r>
              <a:rPr lang="en-GB" dirty="0"/>
              <a:t> minutes</a:t>
            </a:r>
          </a:p>
        </p:txBody>
      </p:sp>
      <p:sp>
        <p:nvSpPr>
          <p:cNvPr id="15" name="Rectangle 14"/>
          <p:cNvSpPr/>
          <p:nvPr/>
        </p:nvSpPr>
        <p:spPr>
          <a:xfrm>
            <a:off x="1236172" y="5186878"/>
            <a:ext cx="574196" cy="369332"/>
          </a:xfrm>
          <a:prstGeom prst="rect">
            <a:avLst/>
          </a:prstGeom>
        </p:spPr>
        <p:txBody>
          <a:bodyPr wrap="none">
            <a:spAutoFit/>
          </a:bodyPr>
          <a:lstStyle/>
          <a:p>
            <a:r>
              <a:rPr lang="en-GB" b="1" dirty="0"/>
              <a:t>100</a:t>
            </a:r>
          </a:p>
        </p:txBody>
      </p:sp>
      <p:sp>
        <p:nvSpPr>
          <p:cNvPr id="26" name="Rectangle 25"/>
          <p:cNvSpPr/>
          <p:nvPr/>
        </p:nvSpPr>
        <p:spPr>
          <a:xfrm>
            <a:off x="3706536" y="5063053"/>
            <a:ext cx="468398" cy="369332"/>
          </a:xfrm>
          <a:prstGeom prst="rect">
            <a:avLst/>
          </a:prstGeom>
        </p:spPr>
        <p:txBody>
          <a:bodyPr wrap="none">
            <a:spAutoFit/>
          </a:bodyPr>
          <a:lstStyle/>
          <a:p>
            <a:r>
              <a:rPr lang="en-GB" b="1" dirty="0"/>
              <a:t>80</a:t>
            </a:r>
          </a:p>
        </p:txBody>
      </p:sp>
      <p:sp>
        <p:nvSpPr>
          <p:cNvPr id="27" name="Rectangle 26"/>
          <p:cNvSpPr/>
          <p:nvPr/>
        </p:nvSpPr>
        <p:spPr>
          <a:xfrm>
            <a:off x="6392403" y="5186878"/>
            <a:ext cx="530915" cy="369332"/>
          </a:xfrm>
          <a:prstGeom prst="rect">
            <a:avLst/>
          </a:prstGeom>
        </p:spPr>
        <p:txBody>
          <a:bodyPr wrap="none">
            <a:spAutoFit/>
          </a:bodyPr>
          <a:lstStyle/>
          <a:p>
            <a:r>
              <a:rPr lang="en-GB" b="1" dirty="0"/>
              <a:t>165</a:t>
            </a:r>
          </a:p>
        </p:txBody>
      </p:sp>
      <p:pic>
        <p:nvPicPr>
          <p:cNvPr id="18" name="Picture 17"/>
          <p:cNvPicPr>
            <a:picLocks noChangeAspect="1"/>
          </p:cNvPicPr>
          <p:nvPr/>
        </p:nvPicPr>
        <p:blipFill>
          <a:blip r:embed="rId3"/>
          <a:stretch>
            <a:fillRect/>
          </a:stretch>
        </p:blipFill>
        <p:spPr>
          <a:xfrm>
            <a:off x="1066299" y="2027438"/>
            <a:ext cx="1810669" cy="2371550"/>
          </a:xfrm>
          <a:prstGeom prst="rect">
            <a:avLst/>
          </a:prstGeom>
        </p:spPr>
      </p:pic>
      <p:pic>
        <p:nvPicPr>
          <p:cNvPr id="21" name="Picture 20"/>
          <p:cNvPicPr>
            <a:picLocks noChangeAspect="1"/>
          </p:cNvPicPr>
          <p:nvPr/>
        </p:nvPicPr>
        <p:blipFill>
          <a:blip r:embed="rId4"/>
          <a:stretch>
            <a:fillRect/>
          </a:stretch>
        </p:blipFill>
        <p:spPr>
          <a:xfrm>
            <a:off x="4028000" y="1963777"/>
            <a:ext cx="1603387" cy="3877392"/>
          </a:xfrm>
          <a:prstGeom prst="rect">
            <a:avLst/>
          </a:prstGeom>
        </p:spPr>
      </p:pic>
      <p:pic>
        <p:nvPicPr>
          <p:cNvPr id="22" name="Picture 21"/>
          <p:cNvPicPr>
            <a:picLocks noChangeAspect="1"/>
          </p:cNvPicPr>
          <p:nvPr/>
        </p:nvPicPr>
        <p:blipFill>
          <a:blip r:embed="rId5"/>
          <a:stretch>
            <a:fillRect/>
          </a:stretch>
        </p:blipFill>
        <p:spPr>
          <a:xfrm>
            <a:off x="5952851" y="1881122"/>
            <a:ext cx="1993565" cy="2517866"/>
          </a:xfrm>
          <a:prstGeom prst="rect">
            <a:avLst/>
          </a:prstGeom>
        </p:spPr>
      </p:pic>
    </p:spTree>
    <p:extLst>
      <p:ext uri="{BB962C8B-B14F-4D97-AF65-F5344CB8AC3E}">
        <p14:creationId xmlns:p14="http://schemas.microsoft.com/office/powerpoint/2010/main" val="1207154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500"/>
                                        <p:tgtEl>
                                          <p:spTgt spid="2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par>
                                <p:cTn id="25" presetID="10"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500"/>
                                        <p:tgtEl>
                                          <p:spTgt spid="22"/>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500"/>
                                        <p:tgtEl>
                                          <p:spTgt spid="24"/>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500"/>
                                        <p:tgtEl>
                                          <p:spTgt spid="17"/>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fade">
                                      <p:cBhvr>
                                        <p:cTn id="44" dur="500"/>
                                        <p:tgtEl>
                                          <p:spTgt spid="20"/>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500"/>
                                        <p:tgtEl>
                                          <p:spTgt spid="15"/>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26">
                                            <p:txEl>
                                              <p:pRg st="0" end="0"/>
                                            </p:txEl>
                                          </p:spTgt>
                                        </p:tgtEl>
                                        <p:attrNameLst>
                                          <p:attrName>style.visibility</p:attrName>
                                        </p:attrNameLst>
                                      </p:cBhvr>
                                      <p:to>
                                        <p:strVal val="visible"/>
                                      </p:to>
                                    </p:set>
                                    <p:animEffect transition="in" filter="fade">
                                      <p:cBhvr>
                                        <p:cTn id="54" dur="500"/>
                                        <p:tgtEl>
                                          <p:spTgt spid="26">
                                            <p:txEl>
                                              <p:pRg st="0" end="0"/>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fade">
                                      <p:cBhvr>
                                        <p:cTn id="5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3" grpId="0" animBg="1"/>
      <p:bldP spid="24" grpId="0" animBg="1"/>
      <p:bldP spid="12" grpId="0"/>
      <p:bldP spid="16" grpId="0"/>
      <p:bldP spid="17" grpId="0"/>
      <p:bldP spid="13" grpId="0"/>
      <p:bldP spid="19" grpId="0"/>
      <p:bldP spid="20" grpId="0"/>
      <p:bldP spid="15" grpId="0"/>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242900" y="4909840"/>
            <a:ext cx="4479159" cy="738664"/>
          </a:xfrm>
          <a:prstGeom prst="rect">
            <a:avLst/>
          </a:prstGeom>
          <a:solidFill>
            <a:srgbClr val="92D050"/>
          </a:solidFill>
        </p:spPr>
        <p:txBody>
          <a:bodyPr wrap="square">
            <a:spAutoFit/>
          </a:bodyPr>
          <a:lstStyle/>
          <a:p>
            <a:r>
              <a:rPr lang="en-GB" sz="1400" b="1" dirty="0"/>
              <a:t>Sam is incorrect.</a:t>
            </a:r>
          </a:p>
          <a:p>
            <a:r>
              <a:rPr lang="en-GB" sz="1400" b="1" dirty="0"/>
              <a:t>730 days equals 2 years and 22 months equals 1 year and 10 months.  </a:t>
            </a:r>
          </a:p>
        </p:txBody>
      </p:sp>
      <p:sp>
        <p:nvSpPr>
          <p:cNvPr id="23" name="Rectangle 22"/>
          <p:cNvSpPr/>
          <p:nvPr/>
        </p:nvSpPr>
        <p:spPr>
          <a:xfrm>
            <a:off x="755650" y="1384533"/>
            <a:ext cx="7632700" cy="4708292"/>
          </a:xfrm>
          <a:prstGeom prst="rect">
            <a:avLst/>
          </a:prstGeom>
          <a:noFill/>
          <a:ln w="38100">
            <a:solidFill>
              <a:srgbClr val="0052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856279" y="4225821"/>
            <a:ext cx="6535121" cy="424363"/>
          </a:xfrm>
          <a:prstGeom prst="rect">
            <a:avLst/>
          </a:prstGeom>
          <a:solidFill>
            <a:srgbClr val="D0DE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p:cNvPicPr>
            <a:picLocks noChangeAspect="1"/>
          </p:cNvPicPr>
          <p:nvPr/>
        </p:nvPicPr>
        <p:blipFill>
          <a:blip r:embed="rId2"/>
          <a:stretch>
            <a:fillRect/>
          </a:stretch>
        </p:blipFill>
        <p:spPr>
          <a:xfrm>
            <a:off x="5994330" y="810541"/>
            <a:ext cx="2164268" cy="5236918"/>
          </a:xfrm>
          <a:prstGeom prst="rect">
            <a:avLst/>
          </a:prstGeom>
        </p:spPr>
      </p:pic>
      <p:sp>
        <p:nvSpPr>
          <p:cNvPr id="19" name="Freeform 18"/>
          <p:cNvSpPr/>
          <p:nvPr/>
        </p:nvSpPr>
        <p:spPr>
          <a:xfrm rot="1164271">
            <a:off x="4708440" y="2490809"/>
            <a:ext cx="1612954" cy="1821737"/>
          </a:xfrm>
          <a:custGeom>
            <a:avLst/>
            <a:gdLst>
              <a:gd name="connsiteX0" fmla="*/ 1003063 w 1612954"/>
              <a:gd name="connsiteY0" fmla="*/ 0 h 1762120"/>
              <a:gd name="connsiteX1" fmla="*/ 1111106 w 1612954"/>
              <a:gd name="connsiteY1" fmla="*/ 561688 h 1762120"/>
              <a:gd name="connsiteX2" fmla="*/ 1226760 w 1612954"/>
              <a:gd name="connsiteY2" fmla="*/ 582297 h 1762120"/>
              <a:gd name="connsiteX3" fmla="*/ 1590216 w 1612954"/>
              <a:gd name="connsiteY3" fmla="*/ 881582 h 1762120"/>
              <a:gd name="connsiteX4" fmla="*/ 995845 w 1612954"/>
              <a:gd name="connsiteY4" fmla="*/ 1695254 h 1762120"/>
              <a:gd name="connsiteX5" fmla="*/ 22738 w 1612954"/>
              <a:gd name="connsiteY5" fmla="*/ 1433717 h 1762120"/>
              <a:gd name="connsiteX6" fmla="*/ 617109 w 1612954"/>
              <a:gd name="connsiteY6" fmla="*/ 620046 h 1762120"/>
              <a:gd name="connsiteX7" fmla="*/ 778907 w 1612954"/>
              <a:gd name="connsiteY7" fmla="*/ 575331 h 1762120"/>
              <a:gd name="connsiteX8" fmla="*/ 895296 w 1612954"/>
              <a:gd name="connsiteY8" fmla="*/ 560247 h 1762120"/>
              <a:gd name="connsiteX0" fmla="*/ 1143642 w 1612954"/>
              <a:gd name="connsiteY0" fmla="*/ 0 h 1821737"/>
              <a:gd name="connsiteX1" fmla="*/ 1111106 w 1612954"/>
              <a:gd name="connsiteY1" fmla="*/ 621305 h 1821737"/>
              <a:gd name="connsiteX2" fmla="*/ 1226760 w 1612954"/>
              <a:gd name="connsiteY2" fmla="*/ 641914 h 1821737"/>
              <a:gd name="connsiteX3" fmla="*/ 1590216 w 1612954"/>
              <a:gd name="connsiteY3" fmla="*/ 941199 h 1821737"/>
              <a:gd name="connsiteX4" fmla="*/ 995845 w 1612954"/>
              <a:gd name="connsiteY4" fmla="*/ 1754871 h 1821737"/>
              <a:gd name="connsiteX5" fmla="*/ 22738 w 1612954"/>
              <a:gd name="connsiteY5" fmla="*/ 1493334 h 1821737"/>
              <a:gd name="connsiteX6" fmla="*/ 617109 w 1612954"/>
              <a:gd name="connsiteY6" fmla="*/ 679663 h 1821737"/>
              <a:gd name="connsiteX7" fmla="*/ 778907 w 1612954"/>
              <a:gd name="connsiteY7" fmla="*/ 634948 h 1821737"/>
              <a:gd name="connsiteX8" fmla="*/ 895296 w 1612954"/>
              <a:gd name="connsiteY8" fmla="*/ 619864 h 1821737"/>
              <a:gd name="connsiteX9" fmla="*/ 1143642 w 1612954"/>
              <a:gd name="connsiteY9" fmla="*/ 0 h 1821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12954" h="1821737">
                <a:moveTo>
                  <a:pt x="1143642" y="0"/>
                </a:moveTo>
                <a:lnTo>
                  <a:pt x="1111106" y="621305"/>
                </a:lnTo>
                <a:lnTo>
                  <a:pt x="1226760" y="641914"/>
                </a:lnTo>
                <a:cubicBezTo>
                  <a:pt x="1402858" y="689243"/>
                  <a:pt x="1537923" y="792744"/>
                  <a:pt x="1590216" y="941199"/>
                </a:cubicBezTo>
                <a:cubicBezTo>
                  <a:pt x="1694801" y="1238110"/>
                  <a:pt x="1428692" y="1602403"/>
                  <a:pt x="995845" y="1754871"/>
                </a:cubicBezTo>
                <a:cubicBezTo>
                  <a:pt x="562998" y="1907339"/>
                  <a:pt x="127323" y="1790245"/>
                  <a:pt x="22738" y="1493334"/>
                </a:cubicBezTo>
                <a:cubicBezTo>
                  <a:pt x="-81847" y="1196423"/>
                  <a:pt x="184262" y="832130"/>
                  <a:pt x="617109" y="679663"/>
                </a:cubicBezTo>
                <a:cubicBezTo>
                  <a:pt x="671215" y="660604"/>
                  <a:pt x="725365" y="645757"/>
                  <a:pt x="778907" y="634948"/>
                </a:cubicBezTo>
                <a:lnTo>
                  <a:pt x="895296" y="619864"/>
                </a:lnTo>
                <a:cubicBezTo>
                  <a:pt x="931218" y="433115"/>
                  <a:pt x="1107720" y="186749"/>
                  <a:pt x="1143642" y="0"/>
                </a:cubicBez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p:cNvSpPr/>
          <p:nvPr/>
        </p:nvSpPr>
        <p:spPr>
          <a:xfrm>
            <a:off x="3137483" y="702863"/>
            <a:ext cx="1063301" cy="355276"/>
          </a:xfrm>
          <a:prstGeom prst="rect">
            <a:avLst/>
          </a:prstGeom>
          <a:solidFill>
            <a:srgbClr val="007AC3"/>
          </a:solidFill>
        </p:spPr>
        <p:txBody>
          <a:bodyPr wrap="square" lIns="180000" tIns="36000" rIns="180000" bIns="72000" anchor="ctr">
            <a:spAutoFit/>
          </a:bodyPr>
          <a:lstStyle/>
          <a:p>
            <a:pPr algn="ctr"/>
            <a:r>
              <a:rPr lang="en-GB" altLang="en-US" sz="1600" b="1" dirty="0">
                <a:solidFill>
                  <a:schemeClr val="bg1"/>
                </a:solidFill>
              </a:rPr>
              <a:t>Deeper</a:t>
            </a:r>
            <a:endParaRPr lang="en-GB" sz="1600" b="1" dirty="0">
              <a:solidFill>
                <a:schemeClr val="bg1"/>
              </a:solidFill>
            </a:endParaRPr>
          </a:p>
        </p:txBody>
      </p:sp>
      <p:sp>
        <p:nvSpPr>
          <p:cNvPr id="63" name="Rectangle 62"/>
          <p:cNvSpPr/>
          <p:nvPr/>
        </p:nvSpPr>
        <p:spPr>
          <a:xfrm>
            <a:off x="445574" y="702863"/>
            <a:ext cx="2691909" cy="355276"/>
          </a:xfrm>
          <a:prstGeom prst="rect">
            <a:avLst/>
          </a:prstGeom>
          <a:solidFill>
            <a:srgbClr val="072F54"/>
          </a:solidFill>
        </p:spPr>
        <p:txBody>
          <a:bodyPr wrap="square" lIns="180000" tIns="36000" rIns="180000" bIns="72000" anchor="ctr">
            <a:spAutoFit/>
          </a:bodyPr>
          <a:lstStyle/>
          <a:p>
            <a:r>
              <a:rPr lang="en-GB" altLang="en-US" sz="1600" b="1" dirty="0">
                <a:solidFill>
                  <a:schemeClr val="bg1"/>
                </a:solidFill>
              </a:rPr>
              <a:t>Converting Units of Time</a:t>
            </a:r>
            <a:endParaRPr lang="en-GB" sz="1600" b="1" dirty="0">
              <a:solidFill>
                <a:schemeClr val="bg1"/>
              </a:solidFill>
            </a:endParaRPr>
          </a:p>
        </p:txBody>
      </p:sp>
      <p:pic>
        <p:nvPicPr>
          <p:cNvPr id="66" name="Picture 6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2250" y="532799"/>
            <a:ext cx="702000" cy="702000"/>
          </a:xfrm>
          <a:prstGeom prst="rect">
            <a:avLst/>
          </a:prstGeom>
        </p:spPr>
      </p:pic>
      <p:cxnSp>
        <p:nvCxnSpPr>
          <p:cNvPr id="68" name="Straight Connector 67"/>
          <p:cNvCxnSpPr/>
          <p:nvPr/>
        </p:nvCxnSpPr>
        <p:spPr>
          <a:xfrm>
            <a:off x="3137483" y="698268"/>
            <a:ext cx="0" cy="396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4399453" y="1819717"/>
            <a:ext cx="1330814" cy="646331"/>
          </a:xfrm>
          <a:prstGeom prst="rect">
            <a:avLst/>
          </a:prstGeom>
        </p:spPr>
        <p:txBody>
          <a:bodyPr wrap="none">
            <a:spAutoFit/>
          </a:bodyPr>
          <a:lstStyle/>
          <a:p>
            <a:pPr algn="ctr"/>
            <a:r>
              <a:rPr lang="en-GB" dirty="0"/>
              <a:t>Gill </a:t>
            </a:r>
          </a:p>
          <a:p>
            <a:pPr algn="ctr"/>
            <a:r>
              <a:rPr lang="en-GB" b="1" dirty="0"/>
              <a:t>22 months </a:t>
            </a:r>
            <a:endParaRPr lang="en-GB" sz="110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angle 10"/>
          <p:cNvSpPr/>
          <p:nvPr/>
        </p:nvSpPr>
        <p:spPr>
          <a:xfrm>
            <a:off x="1385222" y="3401529"/>
            <a:ext cx="1128835" cy="646331"/>
          </a:xfrm>
          <a:prstGeom prst="rect">
            <a:avLst/>
          </a:prstGeom>
        </p:spPr>
        <p:txBody>
          <a:bodyPr wrap="none">
            <a:spAutoFit/>
          </a:bodyPr>
          <a:lstStyle/>
          <a:p>
            <a:pPr algn="ctr"/>
            <a:r>
              <a:rPr lang="en-GB" dirty="0" err="1"/>
              <a:t>Tomek</a:t>
            </a:r>
            <a:r>
              <a:rPr lang="en-GB" dirty="0"/>
              <a:t> </a:t>
            </a:r>
          </a:p>
          <a:p>
            <a:pPr algn="ctr"/>
            <a:r>
              <a:rPr lang="en-GB" b="1" dirty="0"/>
              <a:t>730 days</a:t>
            </a:r>
          </a:p>
        </p:txBody>
      </p:sp>
      <p:pic>
        <p:nvPicPr>
          <p:cNvPr id="7" name="Picture 6"/>
          <p:cNvPicPr>
            <a:picLocks noChangeAspect="1"/>
          </p:cNvPicPr>
          <p:nvPr/>
        </p:nvPicPr>
        <p:blipFill>
          <a:blip r:embed="rId4"/>
          <a:stretch>
            <a:fillRect/>
          </a:stretch>
        </p:blipFill>
        <p:spPr>
          <a:xfrm>
            <a:off x="830927" y="1535172"/>
            <a:ext cx="2237426" cy="1938696"/>
          </a:xfrm>
          <a:prstGeom prst="rect">
            <a:avLst/>
          </a:prstGeom>
        </p:spPr>
      </p:pic>
      <p:pic>
        <p:nvPicPr>
          <p:cNvPr id="8" name="Picture 7"/>
          <p:cNvPicPr>
            <a:picLocks noChangeAspect="1"/>
          </p:cNvPicPr>
          <p:nvPr/>
        </p:nvPicPr>
        <p:blipFill>
          <a:blip r:embed="rId5"/>
          <a:stretch>
            <a:fillRect/>
          </a:stretch>
        </p:blipFill>
        <p:spPr>
          <a:xfrm>
            <a:off x="3228903" y="1502149"/>
            <a:ext cx="1336855" cy="2572177"/>
          </a:xfrm>
          <a:prstGeom prst="rect">
            <a:avLst/>
          </a:prstGeom>
        </p:spPr>
      </p:pic>
      <p:sp>
        <p:nvSpPr>
          <p:cNvPr id="10" name="Rectangle 9"/>
          <p:cNvSpPr/>
          <p:nvPr/>
        </p:nvSpPr>
        <p:spPr>
          <a:xfrm>
            <a:off x="4615835" y="3341918"/>
            <a:ext cx="1562100" cy="646331"/>
          </a:xfrm>
          <a:prstGeom prst="rect">
            <a:avLst/>
          </a:prstGeom>
        </p:spPr>
        <p:txBody>
          <a:bodyPr wrap="square">
            <a:spAutoFit/>
          </a:bodyPr>
          <a:lstStyle/>
          <a:p>
            <a:pPr algn="ctr"/>
            <a:r>
              <a:rPr lang="en-GB" dirty="0"/>
              <a:t>Gill is the eldest child.</a:t>
            </a:r>
          </a:p>
        </p:txBody>
      </p:sp>
      <p:sp>
        <p:nvSpPr>
          <p:cNvPr id="14" name="Rectangle 13"/>
          <p:cNvSpPr/>
          <p:nvPr/>
        </p:nvSpPr>
        <p:spPr>
          <a:xfrm>
            <a:off x="956907" y="4251274"/>
            <a:ext cx="4007828" cy="369332"/>
          </a:xfrm>
          <a:prstGeom prst="rect">
            <a:avLst/>
          </a:prstGeom>
        </p:spPr>
        <p:txBody>
          <a:bodyPr wrap="none">
            <a:spAutoFit/>
          </a:bodyPr>
          <a:lstStyle/>
          <a:p>
            <a:pPr>
              <a:spcAft>
                <a:spcPts val="1200"/>
              </a:spcAft>
            </a:pPr>
            <a:r>
              <a:rPr lang="en-GB" dirty="0"/>
              <a:t>Is Sam correct? Explain your answer.</a:t>
            </a:r>
          </a:p>
        </p:txBody>
      </p:sp>
    </p:spTree>
    <p:extLst>
      <p:ext uri="{BB962C8B-B14F-4D97-AF65-F5344CB8AC3E}">
        <p14:creationId xmlns:p14="http://schemas.microsoft.com/office/powerpoint/2010/main" val="2547238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par>
                                <p:cTn id="33" presetID="10" presetClass="entr" presetSubtype="0"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9" grpId="0" animBg="1"/>
      <p:bldP spid="6" grpId="0"/>
      <p:bldP spid="11" grpId="0"/>
      <p:bldP spid="10"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a:xfrm>
            <a:off x="3643493" y="3273257"/>
            <a:ext cx="2275728" cy="1322494"/>
          </a:xfrm>
          <a:prstGeom prst="rect">
            <a:avLst/>
          </a:prstGeom>
          <a:solidFill>
            <a:srgbClr val="CDB5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p:cNvSpPr/>
          <p:nvPr/>
        </p:nvSpPr>
        <p:spPr>
          <a:xfrm>
            <a:off x="3643493" y="1873389"/>
            <a:ext cx="2275728" cy="1322494"/>
          </a:xfrm>
          <a:prstGeom prst="rect">
            <a:avLst/>
          </a:prstGeom>
          <a:solidFill>
            <a:srgbClr val="FFE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p:nvSpPr>
        <p:spPr>
          <a:xfrm>
            <a:off x="1271738" y="1873389"/>
            <a:ext cx="2275728" cy="1322494"/>
          </a:xfrm>
          <a:prstGeom prst="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p:cNvSpPr/>
          <p:nvPr/>
        </p:nvSpPr>
        <p:spPr>
          <a:xfrm>
            <a:off x="1271738" y="3273257"/>
            <a:ext cx="2275728" cy="1322494"/>
          </a:xfrm>
          <a:prstGeom prst="rect">
            <a:avLst/>
          </a:prstGeom>
          <a:solidFill>
            <a:srgbClr val="F7BC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p:cNvSpPr/>
          <p:nvPr/>
        </p:nvSpPr>
        <p:spPr>
          <a:xfrm>
            <a:off x="755650" y="1384533"/>
            <a:ext cx="7632700" cy="4708292"/>
          </a:xfrm>
          <a:prstGeom prst="rect">
            <a:avLst/>
          </a:prstGeom>
          <a:noFill/>
          <a:ln w="38100">
            <a:solidFill>
              <a:srgbClr val="0052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p:cNvSpPr/>
          <p:nvPr/>
        </p:nvSpPr>
        <p:spPr>
          <a:xfrm>
            <a:off x="3137483" y="702863"/>
            <a:ext cx="1063301" cy="355276"/>
          </a:xfrm>
          <a:prstGeom prst="rect">
            <a:avLst/>
          </a:prstGeom>
          <a:solidFill>
            <a:srgbClr val="007AC3"/>
          </a:solidFill>
        </p:spPr>
        <p:txBody>
          <a:bodyPr wrap="square" lIns="180000" tIns="36000" rIns="180000" bIns="72000" anchor="ctr">
            <a:spAutoFit/>
          </a:bodyPr>
          <a:lstStyle/>
          <a:p>
            <a:pPr algn="ctr"/>
            <a:r>
              <a:rPr lang="en-GB" altLang="en-US" sz="1600" b="1" dirty="0">
                <a:solidFill>
                  <a:schemeClr val="bg1"/>
                </a:solidFill>
              </a:rPr>
              <a:t>Deeper</a:t>
            </a:r>
            <a:endParaRPr lang="en-GB" sz="1600" b="1" dirty="0">
              <a:solidFill>
                <a:schemeClr val="bg1"/>
              </a:solidFill>
            </a:endParaRPr>
          </a:p>
        </p:txBody>
      </p:sp>
      <p:sp>
        <p:nvSpPr>
          <p:cNvPr id="63" name="Rectangle 62"/>
          <p:cNvSpPr/>
          <p:nvPr/>
        </p:nvSpPr>
        <p:spPr>
          <a:xfrm>
            <a:off x="445574" y="702863"/>
            <a:ext cx="2691909" cy="355276"/>
          </a:xfrm>
          <a:prstGeom prst="rect">
            <a:avLst/>
          </a:prstGeom>
          <a:solidFill>
            <a:srgbClr val="072F54"/>
          </a:solidFill>
        </p:spPr>
        <p:txBody>
          <a:bodyPr wrap="square" lIns="180000" tIns="36000" rIns="180000" bIns="72000" anchor="ctr">
            <a:spAutoFit/>
          </a:bodyPr>
          <a:lstStyle/>
          <a:p>
            <a:r>
              <a:rPr lang="en-GB" altLang="en-US" sz="1600" b="1" dirty="0">
                <a:solidFill>
                  <a:schemeClr val="bg1"/>
                </a:solidFill>
              </a:rPr>
              <a:t>Converting Units of Time</a:t>
            </a:r>
            <a:endParaRPr lang="en-GB" sz="1600" b="1" dirty="0">
              <a:solidFill>
                <a:schemeClr val="bg1"/>
              </a:solidFill>
            </a:endParaRPr>
          </a:p>
        </p:txBody>
      </p:sp>
      <p:pic>
        <p:nvPicPr>
          <p:cNvPr id="66" name="Picture 6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2250" y="532799"/>
            <a:ext cx="702000" cy="702000"/>
          </a:xfrm>
          <a:prstGeom prst="rect">
            <a:avLst/>
          </a:prstGeom>
        </p:spPr>
      </p:pic>
      <p:cxnSp>
        <p:nvCxnSpPr>
          <p:cNvPr id="68" name="Straight Connector 67"/>
          <p:cNvCxnSpPr/>
          <p:nvPr/>
        </p:nvCxnSpPr>
        <p:spPr>
          <a:xfrm>
            <a:off x="3137483" y="698268"/>
            <a:ext cx="0" cy="396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783381" y="1371119"/>
            <a:ext cx="4676280" cy="369332"/>
          </a:xfrm>
          <a:prstGeom prst="rect">
            <a:avLst/>
          </a:prstGeom>
        </p:spPr>
        <p:txBody>
          <a:bodyPr wrap="none">
            <a:spAutoFit/>
          </a:bodyPr>
          <a:lstStyle/>
          <a:p>
            <a:pPr>
              <a:spcAft>
                <a:spcPts val="1200"/>
              </a:spcAft>
            </a:pPr>
            <a:r>
              <a:rPr lang="en-GB" dirty="0"/>
              <a:t>Here are four films and their running times:</a:t>
            </a:r>
          </a:p>
        </p:txBody>
      </p:sp>
      <p:sp>
        <p:nvSpPr>
          <p:cNvPr id="15" name="Rectangle 14"/>
          <p:cNvSpPr/>
          <p:nvPr/>
        </p:nvSpPr>
        <p:spPr>
          <a:xfrm>
            <a:off x="1291194" y="5159227"/>
            <a:ext cx="4512543" cy="738664"/>
          </a:xfrm>
          <a:prstGeom prst="rect">
            <a:avLst/>
          </a:prstGeom>
          <a:solidFill>
            <a:srgbClr val="92D050"/>
          </a:solidFill>
        </p:spPr>
        <p:txBody>
          <a:bodyPr wrap="square">
            <a:spAutoFit/>
          </a:bodyPr>
          <a:lstStyle/>
          <a:p>
            <a:r>
              <a:rPr lang="en-GB" sz="1400" b="1" dirty="0"/>
              <a:t>Sam is correct. Ghost House is 98 minutes and Dance School is 100 minutes. This is a difference of 2 minutes, which is equal to 120 seconds.</a:t>
            </a:r>
          </a:p>
        </p:txBody>
      </p:sp>
      <p:sp>
        <p:nvSpPr>
          <p:cNvPr id="22" name="Rounded Rectangle 21"/>
          <p:cNvSpPr/>
          <p:nvPr/>
        </p:nvSpPr>
        <p:spPr>
          <a:xfrm>
            <a:off x="4747837" y="4675369"/>
            <a:ext cx="1223086" cy="288925"/>
          </a:xfrm>
          <a:prstGeom prst="roundRect">
            <a:avLst/>
          </a:prstGeom>
          <a:solidFill>
            <a:srgbClr val="0682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Reveal answer</a:t>
            </a:r>
          </a:p>
        </p:txBody>
      </p:sp>
      <p:sp>
        <p:nvSpPr>
          <p:cNvPr id="2" name="Rectangle 1"/>
          <p:cNvSpPr/>
          <p:nvPr/>
        </p:nvSpPr>
        <p:spPr>
          <a:xfrm>
            <a:off x="1759145" y="1925780"/>
            <a:ext cx="1695450" cy="1200329"/>
          </a:xfrm>
          <a:prstGeom prst="rect">
            <a:avLst/>
          </a:prstGeom>
        </p:spPr>
        <p:txBody>
          <a:bodyPr wrap="square">
            <a:spAutoFit/>
          </a:bodyPr>
          <a:lstStyle/>
          <a:p>
            <a:pPr algn="ctr"/>
            <a:r>
              <a:rPr lang="en-GB" b="1" dirty="0"/>
              <a:t>Clowning Around</a:t>
            </a:r>
          </a:p>
          <a:p>
            <a:pPr algn="ctr"/>
            <a:r>
              <a:rPr lang="en-GB" dirty="0"/>
              <a:t>1 hour and </a:t>
            </a:r>
            <a:br>
              <a:rPr lang="en-GB" dirty="0"/>
            </a:br>
            <a:r>
              <a:rPr lang="en-GB" dirty="0"/>
              <a:t>56 minutes</a:t>
            </a:r>
          </a:p>
        </p:txBody>
      </p:sp>
      <p:sp>
        <p:nvSpPr>
          <p:cNvPr id="20" name="Rectangle 19"/>
          <p:cNvSpPr/>
          <p:nvPr/>
        </p:nvSpPr>
        <p:spPr>
          <a:xfrm>
            <a:off x="1485641" y="3472721"/>
            <a:ext cx="1886378" cy="923330"/>
          </a:xfrm>
          <a:prstGeom prst="rect">
            <a:avLst/>
          </a:prstGeom>
        </p:spPr>
        <p:txBody>
          <a:bodyPr wrap="square">
            <a:spAutoFit/>
          </a:bodyPr>
          <a:lstStyle/>
          <a:p>
            <a:pPr algn="ctr"/>
            <a:r>
              <a:rPr lang="en-GB" b="1" dirty="0"/>
              <a:t>Superhero  Squad</a:t>
            </a:r>
          </a:p>
          <a:p>
            <a:pPr algn="ctr"/>
            <a:r>
              <a:rPr lang="en-GB" dirty="0"/>
              <a:t>1¾ hours</a:t>
            </a:r>
          </a:p>
        </p:txBody>
      </p:sp>
      <p:sp>
        <p:nvSpPr>
          <p:cNvPr id="21" name="Rectangle 20"/>
          <p:cNvSpPr/>
          <p:nvPr/>
        </p:nvSpPr>
        <p:spPr>
          <a:xfrm>
            <a:off x="3887326" y="2520305"/>
            <a:ext cx="1702584" cy="646331"/>
          </a:xfrm>
          <a:prstGeom prst="rect">
            <a:avLst/>
          </a:prstGeom>
        </p:spPr>
        <p:txBody>
          <a:bodyPr wrap="square">
            <a:spAutoFit/>
          </a:bodyPr>
          <a:lstStyle/>
          <a:p>
            <a:pPr algn="ctr"/>
            <a:r>
              <a:rPr lang="en-GB" b="1" dirty="0"/>
              <a:t>Dance School</a:t>
            </a:r>
          </a:p>
          <a:p>
            <a:pPr algn="ctr"/>
            <a:r>
              <a:rPr lang="en-GB" dirty="0"/>
              <a:t>100 minutes</a:t>
            </a:r>
          </a:p>
        </p:txBody>
      </p:sp>
      <p:sp>
        <p:nvSpPr>
          <p:cNvPr id="24" name="Rectangle 23"/>
          <p:cNvSpPr/>
          <p:nvPr/>
        </p:nvSpPr>
        <p:spPr>
          <a:xfrm>
            <a:off x="3786875" y="3320319"/>
            <a:ext cx="1349574" cy="1200329"/>
          </a:xfrm>
          <a:prstGeom prst="rect">
            <a:avLst/>
          </a:prstGeom>
        </p:spPr>
        <p:txBody>
          <a:bodyPr wrap="square">
            <a:spAutoFit/>
          </a:bodyPr>
          <a:lstStyle/>
          <a:p>
            <a:pPr algn="ctr"/>
            <a:r>
              <a:rPr lang="en-GB" b="1" dirty="0"/>
              <a:t>Ghost House</a:t>
            </a:r>
          </a:p>
          <a:p>
            <a:pPr algn="ctr"/>
            <a:r>
              <a:rPr lang="en-GB" dirty="0"/>
              <a:t>1 hour and 38 minutes</a:t>
            </a:r>
          </a:p>
        </p:txBody>
      </p:sp>
      <p:sp>
        <p:nvSpPr>
          <p:cNvPr id="19" name="Freeform 18"/>
          <p:cNvSpPr/>
          <p:nvPr/>
        </p:nvSpPr>
        <p:spPr>
          <a:xfrm rot="20940686" flipV="1">
            <a:off x="5420017" y="1509156"/>
            <a:ext cx="1833820" cy="1407088"/>
          </a:xfrm>
          <a:custGeom>
            <a:avLst/>
            <a:gdLst>
              <a:gd name="connsiteX0" fmla="*/ 1003063 w 1612954"/>
              <a:gd name="connsiteY0" fmla="*/ 0 h 1762120"/>
              <a:gd name="connsiteX1" fmla="*/ 1111106 w 1612954"/>
              <a:gd name="connsiteY1" fmla="*/ 561688 h 1762120"/>
              <a:gd name="connsiteX2" fmla="*/ 1226760 w 1612954"/>
              <a:gd name="connsiteY2" fmla="*/ 582297 h 1762120"/>
              <a:gd name="connsiteX3" fmla="*/ 1590216 w 1612954"/>
              <a:gd name="connsiteY3" fmla="*/ 881582 h 1762120"/>
              <a:gd name="connsiteX4" fmla="*/ 995845 w 1612954"/>
              <a:gd name="connsiteY4" fmla="*/ 1695254 h 1762120"/>
              <a:gd name="connsiteX5" fmla="*/ 22738 w 1612954"/>
              <a:gd name="connsiteY5" fmla="*/ 1433717 h 1762120"/>
              <a:gd name="connsiteX6" fmla="*/ 617109 w 1612954"/>
              <a:gd name="connsiteY6" fmla="*/ 620046 h 1762120"/>
              <a:gd name="connsiteX7" fmla="*/ 778907 w 1612954"/>
              <a:gd name="connsiteY7" fmla="*/ 575331 h 1762120"/>
              <a:gd name="connsiteX8" fmla="*/ 895296 w 1612954"/>
              <a:gd name="connsiteY8" fmla="*/ 560247 h 1762120"/>
              <a:gd name="connsiteX0" fmla="*/ 1143642 w 1612954"/>
              <a:gd name="connsiteY0" fmla="*/ 0 h 1821737"/>
              <a:gd name="connsiteX1" fmla="*/ 1111106 w 1612954"/>
              <a:gd name="connsiteY1" fmla="*/ 621305 h 1821737"/>
              <a:gd name="connsiteX2" fmla="*/ 1226760 w 1612954"/>
              <a:gd name="connsiteY2" fmla="*/ 641914 h 1821737"/>
              <a:gd name="connsiteX3" fmla="*/ 1590216 w 1612954"/>
              <a:gd name="connsiteY3" fmla="*/ 941199 h 1821737"/>
              <a:gd name="connsiteX4" fmla="*/ 995845 w 1612954"/>
              <a:gd name="connsiteY4" fmla="*/ 1754871 h 1821737"/>
              <a:gd name="connsiteX5" fmla="*/ 22738 w 1612954"/>
              <a:gd name="connsiteY5" fmla="*/ 1493334 h 1821737"/>
              <a:gd name="connsiteX6" fmla="*/ 617109 w 1612954"/>
              <a:gd name="connsiteY6" fmla="*/ 679663 h 1821737"/>
              <a:gd name="connsiteX7" fmla="*/ 778907 w 1612954"/>
              <a:gd name="connsiteY7" fmla="*/ 634948 h 1821737"/>
              <a:gd name="connsiteX8" fmla="*/ 895296 w 1612954"/>
              <a:gd name="connsiteY8" fmla="*/ 619864 h 1821737"/>
              <a:gd name="connsiteX9" fmla="*/ 1143642 w 1612954"/>
              <a:gd name="connsiteY9" fmla="*/ 0 h 1821737"/>
              <a:gd name="connsiteX0" fmla="*/ 1174259 w 1612954"/>
              <a:gd name="connsiteY0" fmla="*/ 0 h 1729514"/>
              <a:gd name="connsiteX1" fmla="*/ 1111106 w 1612954"/>
              <a:gd name="connsiteY1" fmla="*/ 529082 h 1729514"/>
              <a:gd name="connsiteX2" fmla="*/ 1226760 w 1612954"/>
              <a:gd name="connsiteY2" fmla="*/ 549691 h 1729514"/>
              <a:gd name="connsiteX3" fmla="*/ 1590216 w 1612954"/>
              <a:gd name="connsiteY3" fmla="*/ 848976 h 1729514"/>
              <a:gd name="connsiteX4" fmla="*/ 995845 w 1612954"/>
              <a:gd name="connsiteY4" fmla="*/ 1662648 h 1729514"/>
              <a:gd name="connsiteX5" fmla="*/ 22738 w 1612954"/>
              <a:gd name="connsiteY5" fmla="*/ 1401111 h 1729514"/>
              <a:gd name="connsiteX6" fmla="*/ 617109 w 1612954"/>
              <a:gd name="connsiteY6" fmla="*/ 587440 h 1729514"/>
              <a:gd name="connsiteX7" fmla="*/ 778907 w 1612954"/>
              <a:gd name="connsiteY7" fmla="*/ 542725 h 1729514"/>
              <a:gd name="connsiteX8" fmla="*/ 895296 w 1612954"/>
              <a:gd name="connsiteY8" fmla="*/ 527641 h 1729514"/>
              <a:gd name="connsiteX9" fmla="*/ 1174259 w 1612954"/>
              <a:gd name="connsiteY9" fmla="*/ 0 h 1729514"/>
              <a:gd name="connsiteX0" fmla="*/ 1308202 w 1612954"/>
              <a:gd name="connsiteY0" fmla="*/ 0 h 1553290"/>
              <a:gd name="connsiteX1" fmla="*/ 1111106 w 1612954"/>
              <a:gd name="connsiteY1" fmla="*/ 352858 h 1553290"/>
              <a:gd name="connsiteX2" fmla="*/ 1226760 w 1612954"/>
              <a:gd name="connsiteY2" fmla="*/ 373467 h 1553290"/>
              <a:gd name="connsiteX3" fmla="*/ 1590216 w 1612954"/>
              <a:gd name="connsiteY3" fmla="*/ 672752 h 1553290"/>
              <a:gd name="connsiteX4" fmla="*/ 995845 w 1612954"/>
              <a:gd name="connsiteY4" fmla="*/ 1486424 h 1553290"/>
              <a:gd name="connsiteX5" fmla="*/ 22738 w 1612954"/>
              <a:gd name="connsiteY5" fmla="*/ 1224887 h 1553290"/>
              <a:gd name="connsiteX6" fmla="*/ 617109 w 1612954"/>
              <a:gd name="connsiteY6" fmla="*/ 411216 h 1553290"/>
              <a:gd name="connsiteX7" fmla="*/ 778907 w 1612954"/>
              <a:gd name="connsiteY7" fmla="*/ 366501 h 1553290"/>
              <a:gd name="connsiteX8" fmla="*/ 895296 w 1612954"/>
              <a:gd name="connsiteY8" fmla="*/ 351417 h 1553290"/>
              <a:gd name="connsiteX9" fmla="*/ 1308202 w 1612954"/>
              <a:gd name="connsiteY9" fmla="*/ 0 h 1553290"/>
              <a:gd name="connsiteX0" fmla="*/ 1308202 w 1612954"/>
              <a:gd name="connsiteY0" fmla="*/ 0 h 1553290"/>
              <a:gd name="connsiteX1" fmla="*/ 1111106 w 1612954"/>
              <a:gd name="connsiteY1" fmla="*/ 352858 h 1553290"/>
              <a:gd name="connsiteX2" fmla="*/ 1226760 w 1612954"/>
              <a:gd name="connsiteY2" fmla="*/ 373467 h 1553290"/>
              <a:gd name="connsiteX3" fmla="*/ 1590216 w 1612954"/>
              <a:gd name="connsiteY3" fmla="*/ 672752 h 1553290"/>
              <a:gd name="connsiteX4" fmla="*/ 995845 w 1612954"/>
              <a:gd name="connsiteY4" fmla="*/ 1486424 h 1553290"/>
              <a:gd name="connsiteX5" fmla="*/ 22738 w 1612954"/>
              <a:gd name="connsiteY5" fmla="*/ 1224887 h 1553290"/>
              <a:gd name="connsiteX6" fmla="*/ 617109 w 1612954"/>
              <a:gd name="connsiteY6" fmla="*/ 411216 h 1553290"/>
              <a:gd name="connsiteX7" fmla="*/ 778907 w 1612954"/>
              <a:gd name="connsiteY7" fmla="*/ 366501 h 1553290"/>
              <a:gd name="connsiteX8" fmla="*/ 895296 w 1612954"/>
              <a:gd name="connsiteY8" fmla="*/ 351417 h 1553290"/>
              <a:gd name="connsiteX9" fmla="*/ 1308202 w 1612954"/>
              <a:gd name="connsiteY9" fmla="*/ 0 h 1553290"/>
              <a:gd name="connsiteX0" fmla="*/ 1308202 w 1612954"/>
              <a:gd name="connsiteY0" fmla="*/ 0 h 1553290"/>
              <a:gd name="connsiteX1" fmla="*/ 1111106 w 1612954"/>
              <a:gd name="connsiteY1" fmla="*/ 352858 h 1553290"/>
              <a:gd name="connsiteX2" fmla="*/ 1226760 w 1612954"/>
              <a:gd name="connsiteY2" fmla="*/ 373467 h 1553290"/>
              <a:gd name="connsiteX3" fmla="*/ 1590216 w 1612954"/>
              <a:gd name="connsiteY3" fmla="*/ 672752 h 1553290"/>
              <a:gd name="connsiteX4" fmla="*/ 995845 w 1612954"/>
              <a:gd name="connsiteY4" fmla="*/ 1486424 h 1553290"/>
              <a:gd name="connsiteX5" fmla="*/ 22738 w 1612954"/>
              <a:gd name="connsiteY5" fmla="*/ 1224887 h 1553290"/>
              <a:gd name="connsiteX6" fmla="*/ 617109 w 1612954"/>
              <a:gd name="connsiteY6" fmla="*/ 411216 h 1553290"/>
              <a:gd name="connsiteX7" fmla="*/ 778907 w 1612954"/>
              <a:gd name="connsiteY7" fmla="*/ 366501 h 1553290"/>
              <a:gd name="connsiteX8" fmla="*/ 895296 w 1612954"/>
              <a:gd name="connsiteY8" fmla="*/ 351417 h 1553290"/>
              <a:gd name="connsiteX9" fmla="*/ 1308202 w 1612954"/>
              <a:gd name="connsiteY9" fmla="*/ 0 h 1553290"/>
              <a:gd name="connsiteX0" fmla="*/ 1308202 w 1612954"/>
              <a:gd name="connsiteY0" fmla="*/ 0 h 1553290"/>
              <a:gd name="connsiteX1" fmla="*/ 1111106 w 1612954"/>
              <a:gd name="connsiteY1" fmla="*/ 352858 h 1553290"/>
              <a:gd name="connsiteX2" fmla="*/ 1226760 w 1612954"/>
              <a:gd name="connsiteY2" fmla="*/ 373467 h 1553290"/>
              <a:gd name="connsiteX3" fmla="*/ 1590216 w 1612954"/>
              <a:gd name="connsiteY3" fmla="*/ 672752 h 1553290"/>
              <a:gd name="connsiteX4" fmla="*/ 995845 w 1612954"/>
              <a:gd name="connsiteY4" fmla="*/ 1486424 h 1553290"/>
              <a:gd name="connsiteX5" fmla="*/ 22738 w 1612954"/>
              <a:gd name="connsiteY5" fmla="*/ 1224887 h 1553290"/>
              <a:gd name="connsiteX6" fmla="*/ 617109 w 1612954"/>
              <a:gd name="connsiteY6" fmla="*/ 411216 h 1553290"/>
              <a:gd name="connsiteX7" fmla="*/ 778907 w 1612954"/>
              <a:gd name="connsiteY7" fmla="*/ 366501 h 1553290"/>
              <a:gd name="connsiteX8" fmla="*/ 895296 w 1612954"/>
              <a:gd name="connsiteY8" fmla="*/ 351417 h 1553290"/>
              <a:gd name="connsiteX9" fmla="*/ 1308202 w 1612954"/>
              <a:gd name="connsiteY9" fmla="*/ 0 h 1553290"/>
              <a:gd name="connsiteX0" fmla="*/ 1308202 w 1612954"/>
              <a:gd name="connsiteY0" fmla="*/ 0 h 1553290"/>
              <a:gd name="connsiteX1" fmla="*/ 1111106 w 1612954"/>
              <a:gd name="connsiteY1" fmla="*/ 352858 h 1553290"/>
              <a:gd name="connsiteX2" fmla="*/ 1226760 w 1612954"/>
              <a:gd name="connsiteY2" fmla="*/ 373467 h 1553290"/>
              <a:gd name="connsiteX3" fmla="*/ 1590216 w 1612954"/>
              <a:gd name="connsiteY3" fmla="*/ 672752 h 1553290"/>
              <a:gd name="connsiteX4" fmla="*/ 995845 w 1612954"/>
              <a:gd name="connsiteY4" fmla="*/ 1486424 h 1553290"/>
              <a:gd name="connsiteX5" fmla="*/ 22738 w 1612954"/>
              <a:gd name="connsiteY5" fmla="*/ 1224887 h 1553290"/>
              <a:gd name="connsiteX6" fmla="*/ 617109 w 1612954"/>
              <a:gd name="connsiteY6" fmla="*/ 411216 h 1553290"/>
              <a:gd name="connsiteX7" fmla="*/ 778907 w 1612954"/>
              <a:gd name="connsiteY7" fmla="*/ 366501 h 1553290"/>
              <a:gd name="connsiteX8" fmla="*/ 895296 w 1612954"/>
              <a:gd name="connsiteY8" fmla="*/ 351417 h 1553290"/>
              <a:gd name="connsiteX9" fmla="*/ 1308202 w 1612954"/>
              <a:gd name="connsiteY9" fmla="*/ 0 h 1553290"/>
              <a:gd name="connsiteX0" fmla="*/ 1308202 w 1612954"/>
              <a:gd name="connsiteY0" fmla="*/ 0 h 1553290"/>
              <a:gd name="connsiteX1" fmla="*/ 1111106 w 1612954"/>
              <a:gd name="connsiteY1" fmla="*/ 352858 h 1553290"/>
              <a:gd name="connsiteX2" fmla="*/ 1226760 w 1612954"/>
              <a:gd name="connsiteY2" fmla="*/ 373467 h 1553290"/>
              <a:gd name="connsiteX3" fmla="*/ 1590216 w 1612954"/>
              <a:gd name="connsiteY3" fmla="*/ 672752 h 1553290"/>
              <a:gd name="connsiteX4" fmla="*/ 995845 w 1612954"/>
              <a:gd name="connsiteY4" fmla="*/ 1486424 h 1553290"/>
              <a:gd name="connsiteX5" fmla="*/ 22738 w 1612954"/>
              <a:gd name="connsiteY5" fmla="*/ 1224887 h 1553290"/>
              <a:gd name="connsiteX6" fmla="*/ 617109 w 1612954"/>
              <a:gd name="connsiteY6" fmla="*/ 411216 h 1553290"/>
              <a:gd name="connsiteX7" fmla="*/ 778907 w 1612954"/>
              <a:gd name="connsiteY7" fmla="*/ 366501 h 1553290"/>
              <a:gd name="connsiteX8" fmla="*/ 895296 w 1612954"/>
              <a:gd name="connsiteY8" fmla="*/ 351417 h 1553290"/>
              <a:gd name="connsiteX9" fmla="*/ 1308202 w 1612954"/>
              <a:gd name="connsiteY9" fmla="*/ 0 h 1553290"/>
              <a:gd name="connsiteX0" fmla="*/ 1308202 w 1612954"/>
              <a:gd name="connsiteY0" fmla="*/ 0 h 1553290"/>
              <a:gd name="connsiteX1" fmla="*/ 1111106 w 1612954"/>
              <a:gd name="connsiteY1" fmla="*/ 352858 h 1553290"/>
              <a:gd name="connsiteX2" fmla="*/ 1226760 w 1612954"/>
              <a:gd name="connsiteY2" fmla="*/ 373467 h 1553290"/>
              <a:gd name="connsiteX3" fmla="*/ 1590216 w 1612954"/>
              <a:gd name="connsiteY3" fmla="*/ 672752 h 1553290"/>
              <a:gd name="connsiteX4" fmla="*/ 995845 w 1612954"/>
              <a:gd name="connsiteY4" fmla="*/ 1486424 h 1553290"/>
              <a:gd name="connsiteX5" fmla="*/ 22738 w 1612954"/>
              <a:gd name="connsiteY5" fmla="*/ 1224887 h 1553290"/>
              <a:gd name="connsiteX6" fmla="*/ 617109 w 1612954"/>
              <a:gd name="connsiteY6" fmla="*/ 411216 h 1553290"/>
              <a:gd name="connsiteX7" fmla="*/ 778907 w 1612954"/>
              <a:gd name="connsiteY7" fmla="*/ 366501 h 1553290"/>
              <a:gd name="connsiteX8" fmla="*/ 895296 w 1612954"/>
              <a:gd name="connsiteY8" fmla="*/ 351417 h 1553290"/>
              <a:gd name="connsiteX9" fmla="*/ 1308202 w 1612954"/>
              <a:gd name="connsiteY9" fmla="*/ 0 h 155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12954" h="1553290">
                <a:moveTo>
                  <a:pt x="1308202" y="0"/>
                </a:moveTo>
                <a:cubicBezTo>
                  <a:pt x="1119699" y="206459"/>
                  <a:pt x="1115123" y="250271"/>
                  <a:pt x="1111106" y="352858"/>
                </a:cubicBezTo>
                <a:lnTo>
                  <a:pt x="1226760" y="373467"/>
                </a:lnTo>
                <a:cubicBezTo>
                  <a:pt x="1402858" y="420796"/>
                  <a:pt x="1537923" y="524297"/>
                  <a:pt x="1590216" y="672752"/>
                </a:cubicBezTo>
                <a:cubicBezTo>
                  <a:pt x="1694801" y="969663"/>
                  <a:pt x="1428692" y="1333956"/>
                  <a:pt x="995845" y="1486424"/>
                </a:cubicBezTo>
                <a:cubicBezTo>
                  <a:pt x="562998" y="1638892"/>
                  <a:pt x="127323" y="1521798"/>
                  <a:pt x="22738" y="1224887"/>
                </a:cubicBezTo>
                <a:cubicBezTo>
                  <a:pt x="-81847" y="927976"/>
                  <a:pt x="184262" y="563683"/>
                  <a:pt x="617109" y="411216"/>
                </a:cubicBezTo>
                <a:cubicBezTo>
                  <a:pt x="671215" y="392157"/>
                  <a:pt x="725365" y="377310"/>
                  <a:pt x="778907" y="366501"/>
                </a:cubicBezTo>
                <a:lnTo>
                  <a:pt x="895296" y="351417"/>
                </a:lnTo>
                <a:cubicBezTo>
                  <a:pt x="987989" y="145478"/>
                  <a:pt x="1205609" y="31621"/>
                  <a:pt x="1308202" y="0"/>
                </a:cubicBez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5415924" y="1661736"/>
            <a:ext cx="1727195" cy="738664"/>
          </a:xfrm>
          <a:prstGeom prst="rect">
            <a:avLst/>
          </a:prstGeom>
        </p:spPr>
        <p:txBody>
          <a:bodyPr wrap="square">
            <a:spAutoFit/>
          </a:bodyPr>
          <a:lstStyle/>
          <a:p>
            <a:pPr algn="ctr"/>
            <a:r>
              <a:rPr lang="en-GB" sz="1400" dirty="0"/>
              <a:t>Dance School is 120 seconds  longer than Ghost House.</a:t>
            </a:r>
          </a:p>
        </p:txBody>
      </p:sp>
      <p:pic>
        <p:nvPicPr>
          <p:cNvPr id="34" name="Picture 3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605163" y="1861495"/>
            <a:ext cx="1705237" cy="4126205"/>
          </a:xfrm>
          <a:prstGeom prst="rect">
            <a:avLst/>
          </a:prstGeom>
        </p:spPr>
      </p:pic>
      <p:sp>
        <p:nvSpPr>
          <p:cNvPr id="17" name="Rectangle 16"/>
          <p:cNvSpPr/>
          <p:nvPr/>
        </p:nvSpPr>
        <p:spPr>
          <a:xfrm>
            <a:off x="783381" y="4635166"/>
            <a:ext cx="4007828" cy="369332"/>
          </a:xfrm>
          <a:prstGeom prst="rect">
            <a:avLst/>
          </a:prstGeom>
        </p:spPr>
        <p:txBody>
          <a:bodyPr wrap="none">
            <a:spAutoFit/>
          </a:bodyPr>
          <a:lstStyle/>
          <a:p>
            <a:r>
              <a:rPr lang="en-GB" dirty="0"/>
              <a:t>Is Sam correct? Explain your answer.</a:t>
            </a:r>
          </a:p>
        </p:txBody>
      </p:sp>
      <p:pic>
        <p:nvPicPr>
          <p:cNvPr id="18" name="Picture 17"/>
          <p:cNvPicPr>
            <a:picLocks noChangeAspect="1"/>
          </p:cNvPicPr>
          <p:nvPr/>
        </p:nvPicPr>
        <p:blipFill>
          <a:blip r:embed="rId4"/>
          <a:stretch>
            <a:fillRect/>
          </a:stretch>
        </p:blipFill>
        <p:spPr>
          <a:xfrm>
            <a:off x="807346" y="1777704"/>
            <a:ext cx="1213209" cy="1993565"/>
          </a:xfrm>
          <a:prstGeom prst="rect">
            <a:avLst/>
          </a:prstGeom>
        </p:spPr>
      </p:pic>
      <p:pic>
        <p:nvPicPr>
          <p:cNvPr id="33" name="Picture 32"/>
          <p:cNvPicPr>
            <a:picLocks noChangeAspect="1"/>
          </p:cNvPicPr>
          <p:nvPr/>
        </p:nvPicPr>
        <p:blipFill>
          <a:blip r:embed="rId5"/>
          <a:stretch>
            <a:fillRect/>
          </a:stretch>
        </p:blipFill>
        <p:spPr>
          <a:xfrm>
            <a:off x="2944211" y="2995587"/>
            <a:ext cx="859611" cy="1755800"/>
          </a:xfrm>
          <a:prstGeom prst="rect">
            <a:avLst/>
          </a:prstGeom>
        </p:spPr>
      </p:pic>
      <p:pic>
        <p:nvPicPr>
          <p:cNvPr id="35" name="Picture 34"/>
          <p:cNvPicPr>
            <a:picLocks noChangeAspect="1"/>
          </p:cNvPicPr>
          <p:nvPr/>
        </p:nvPicPr>
        <p:blipFill>
          <a:blip r:embed="rId6"/>
          <a:stretch>
            <a:fillRect/>
          </a:stretch>
        </p:blipFill>
        <p:spPr>
          <a:xfrm>
            <a:off x="4247511" y="1708790"/>
            <a:ext cx="1036410" cy="853514"/>
          </a:xfrm>
          <a:prstGeom prst="rect">
            <a:avLst/>
          </a:prstGeom>
        </p:spPr>
      </p:pic>
      <p:pic>
        <p:nvPicPr>
          <p:cNvPr id="36" name="Picture 35"/>
          <p:cNvPicPr>
            <a:picLocks noChangeAspect="1"/>
          </p:cNvPicPr>
          <p:nvPr/>
        </p:nvPicPr>
        <p:blipFill>
          <a:blip r:embed="rId7"/>
          <a:stretch>
            <a:fillRect/>
          </a:stretch>
        </p:blipFill>
        <p:spPr>
          <a:xfrm>
            <a:off x="5044492" y="3174064"/>
            <a:ext cx="1188823" cy="1383912"/>
          </a:xfrm>
          <a:prstGeom prst="rect">
            <a:avLst/>
          </a:prstGeom>
        </p:spPr>
      </p:pic>
    </p:spTree>
    <p:extLst>
      <p:ext uri="{BB962C8B-B14F-4D97-AF65-F5344CB8AC3E}">
        <p14:creationId xmlns:p14="http://schemas.microsoft.com/office/powerpoint/2010/main" val="1530510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500"/>
                                        <p:tgtEl>
                                          <p:spTgt spid="26"/>
                                        </p:tgtEl>
                                      </p:cBhvr>
                                    </p:animEffect>
                                  </p:childTnLst>
                                </p:cTn>
                              </p:par>
                            </p:childTnLst>
                          </p:cTn>
                        </p:par>
                        <p:par>
                          <p:cTn id="19" fill="hold">
                            <p:stCondLst>
                              <p:cond delay="500"/>
                            </p:stCondLst>
                            <p:childTnLst>
                              <p:par>
                                <p:cTn id="20" presetID="10"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par>
                                <p:cTn id="23" presetID="10" presetClass="entr" presetSubtype="0" fill="hold" nodeType="with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fade">
                                      <p:cBhvr>
                                        <p:cTn id="25" dur="500"/>
                                        <p:tgtEl>
                                          <p:spTgt spid="3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fade">
                                      <p:cBhvr>
                                        <p:cTn id="28" dur="500"/>
                                        <p:tgtEl>
                                          <p:spTgt spid="29"/>
                                        </p:tgtEl>
                                      </p:cBhvr>
                                    </p:animEffect>
                                  </p:childTnLst>
                                </p:cTn>
                              </p:par>
                            </p:childTnLst>
                          </p:cTn>
                        </p:par>
                        <p:par>
                          <p:cTn id="29" fill="hold">
                            <p:stCondLst>
                              <p:cond delay="1000"/>
                            </p:stCondLst>
                            <p:childTnLst>
                              <p:par>
                                <p:cTn id="30" presetID="10" presetClass="entr" presetSubtype="0" fill="hold" nodeType="after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fade">
                                      <p:cBhvr>
                                        <p:cTn id="32" dur="500"/>
                                        <p:tgtEl>
                                          <p:spTgt spid="3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500"/>
                                        <p:tgtEl>
                                          <p:spTgt spid="20"/>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fade">
                                      <p:cBhvr>
                                        <p:cTn id="38" dur="500"/>
                                        <p:tgtEl>
                                          <p:spTgt spid="31"/>
                                        </p:tgtEl>
                                      </p:cBhvr>
                                    </p:animEffect>
                                  </p:childTnLst>
                                </p:cTn>
                              </p:par>
                            </p:childTnLst>
                          </p:cTn>
                        </p:par>
                        <p:par>
                          <p:cTn id="39" fill="hold">
                            <p:stCondLst>
                              <p:cond delay="1500"/>
                            </p:stCondLst>
                            <p:childTnLst>
                              <p:par>
                                <p:cTn id="40" presetID="10" presetClass="entr" presetSubtype="0"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500"/>
                                        <p:tgtEl>
                                          <p:spTgt spid="24"/>
                                        </p:tgtEl>
                                      </p:cBhvr>
                                    </p:animEffect>
                                  </p:childTnLst>
                                </p:cTn>
                              </p:par>
                              <p:par>
                                <p:cTn id="43" presetID="10" presetClass="entr" presetSubtype="0" fill="hold" nodeType="withEffect">
                                  <p:stCondLst>
                                    <p:cond delay="0"/>
                                  </p:stCondLst>
                                  <p:childTnLst>
                                    <p:set>
                                      <p:cBhvr>
                                        <p:cTn id="44" dur="1" fill="hold">
                                          <p:stCondLst>
                                            <p:cond delay="0"/>
                                          </p:stCondLst>
                                        </p:cTn>
                                        <p:tgtEl>
                                          <p:spTgt spid="36"/>
                                        </p:tgtEl>
                                        <p:attrNameLst>
                                          <p:attrName>style.visibility</p:attrName>
                                        </p:attrNameLst>
                                      </p:cBhvr>
                                      <p:to>
                                        <p:strVal val="visible"/>
                                      </p:to>
                                    </p:set>
                                    <p:animEffect transition="in" filter="fade">
                                      <p:cBhvr>
                                        <p:cTn id="45" dur="500"/>
                                        <p:tgtEl>
                                          <p:spTgt spid="36"/>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2"/>
                                        </p:tgtEl>
                                        <p:attrNameLst>
                                          <p:attrName>style.visibility</p:attrName>
                                        </p:attrNameLst>
                                      </p:cBhvr>
                                      <p:to>
                                        <p:strVal val="visible"/>
                                      </p:to>
                                    </p:set>
                                    <p:animEffect transition="in" filter="fade">
                                      <p:cBhvr>
                                        <p:cTn id="48" dur="500"/>
                                        <p:tgtEl>
                                          <p:spTgt spid="32"/>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fade">
                                      <p:cBhvr>
                                        <p:cTn id="53" dur="500"/>
                                        <p:tgtEl>
                                          <p:spTgt spid="1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fade">
                                      <p:cBhvr>
                                        <p:cTn id="56" dur="500"/>
                                        <p:tgtEl>
                                          <p:spTgt spid="19"/>
                                        </p:tgtEl>
                                      </p:cBhvr>
                                    </p:animEffect>
                                  </p:childTnLst>
                                </p:cTn>
                              </p:par>
                              <p:par>
                                <p:cTn id="57" presetID="10" presetClass="entr" presetSubtype="0" fill="hold" nodeType="withEffect">
                                  <p:stCondLst>
                                    <p:cond delay="0"/>
                                  </p:stCondLst>
                                  <p:childTnLst>
                                    <p:set>
                                      <p:cBhvr>
                                        <p:cTn id="58" dur="1" fill="hold">
                                          <p:stCondLst>
                                            <p:cond delay="0"/>
                                          </p:stCondLst>
                                        </p:cTn>
                                        <p:tgtEl>
                                          <p:spTgt spid="34"/>
                                        </p:tgtEl>
                                        <p:attrNameLst>
                                          <p:attrName>style.visibility</p:attrName>
                                        </p:attrNameLst>
                                      </p:cBhvr>
                                      <p:to>
                                        <p:strVal val="visible"/>
                                      </p:to>
                                    </p:set>
                                    <p:animEffect transition="in" filter="fade">
                                      <p:cBhvr>
                                        <p:cTn id="59" dur="500"/>
                                        <p:tgtEl>
                                          <p:spTgt spid="34"/>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fade">
                                      <p:cBhvr>
                                        <p:cTn id="64" dur="500"/>
                                        <p:tgtEl>
                                          <p:spTgt spid="17"/>
                                        </p:tgtEl>
                                      </p:cBhvr>
                                    </p:animEffect>
                                  </p:childTnLst>
                                </p:cTn>
                              </p:par>
                            </p:childTnLst>
                          </p:cTn>
                        </p:par>
                        <p:par>
                          <p:cTn id="65" fill="hold">
                            <p:stCondLst>
                              <p:cond delay="500"/>
                            </p:stCondLst>
                            <p:childTnLst>
                              <p:par>
                                <p:cTn id="66" presetID="10" presetClass="entr" presetSubtype="0" fill="hold" grpId="1" nodeType="after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fade">
                                      <p:cBhvr>
                                        <p:cTn id="6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69" restart="whenNotActive" fill="hold" evtFilter="cancelBubble" nodeType="interactiveSeq">
                <p:stCondLst>
                  <p:cond evt="onClick" delay="0">
                    <p:tgtEl>
                      <p:spTgt spid="22"/>
                    </p:tgtEl>
                  </p:cond>
                </p:stCondLst>
                <p:endSync evt="end" delay="0">
                  <p:rtn val="all"/>
                </p:endSync>
                <p:childTnLst>
                  <p:par>
                    <p:cTn id="70" fill="hold">
                      <p:stCondLst>
                        <p:cond delay="0"/>
                      </p:stCondLst>
                      <p:childTnLst>
                        <p:par>
                          <p:cTn id="71" fill="hold">
                            <p:stCondLst>
                              <p:cond delay="0"/>
                            </p:stCondLst>
                            <p:childTnLst>
                              <p:par>
                                <p:cTn id="72" presetID="10" presetClass="exit" presetSubtype="0" fill="hold" grpId="0" nodeType="clickEffect">
                                  <p:stCondLst>
                                    <p:cond delay="0"/>
                                  </p:stCondLst>
                                  <p:childTnLst>
                                    <p:animEffect transition="out" filter="fade">
                                      <p:cBhvr>
                                        <p:cTn id="73" dur="500"/>
                                        <p:tgtEl>
                                          <p:spTgt spid="22"/>
                                        </p:tgtEl>
                                      </p:cBhvr>
                                    </p:animEffect>
                                    <p:set>
                                      <p:cBhvr>
                                        <p:cTn id="74" dur="1" fill="hold">
                                          <p:stCondLst>
                                            <p:cond delay="499"/>
                                          </p:stCondLst>
                                        </p:cTn>
                                        <p:tgtEl>
                                          <p:spTgt spid="22"/>
                                        </p:tgtEl>
                                        <p:attrNameLst>
                                          <p:attrName>style.visibility</p:attrName>
                                        </p:attrNameLst>
                                      </p:cBhvr>
                                      <p:to>
                                        <p:strVal val="hidden"/>
                                      </p:to>
                                    </p:set>
                                  </p:childTnLst>
                                </p:cTn>
                              </p:par>
                            </p:childTnLst>
                          </p:cTn>
                        </p:par>
                        <p:par>
                          <p:cTn id="75" fill="hold">
                            <p:stCondLst>
                              <p:cond delay="500"/>
                            </p:stCondLst>
                            <p:childTnLst>
                              <p:par>
                                <p:cTn id="76" presetID="10" presetClass="entr" presetSubtype="0" fill="hold" grpId="0" nodeType="afterEffect">
                                  <p:stCondLst>
                                    <p:cond delay="0"/>
                                  </p:stCondLst>
                                  <p:childTnLst>
                                    <p:set>
                                      <p:cBhvr>
                                        <p:cTn id="77" dur="1" fill="hold">
                                          <p:stCondLst>
                                            <p:cond delay="0"/>
                                          </p:stCondLst>
                                        </p:cTn>
                                        <p:tgtEl>
                                          <p:spTgt spid="15"/>
                                        </p:tgtEl>
                                        <p:attrNameLst>
                                          <p:attrName>style.visibility</p:attrName>
                                        </p:attrNameLst>
                                      </p:cBhvr>
                                      <p:to>
                                        <p:strVal val="visible"/>
                                      </p:to>
                                    </p:set>
                                    <p:animEffect transition="in" filter="fade">
                                      <p:cBhvr>
                                        <p:cTn id="78" dur="500"/>
                                        <p:tgtEl>
                                          <p:spTgt spid="15"/>
                                        </p:tgtEl>
                                      </p:cBhvr>
                                    </p:animEffect>
                                  </p:childTnLst>
                                </p:cTn>
                              </p:par>
                            </p:childTnLst>
                          </p:cTn>
                        </p:par>
                      </p:childTnLst>
                    </p:cTn>
                  </p:par>
                </p:childTnLst>
              </p:cTn>
              <p:nextCondLst>
                <p:cond evt="onClick" delay="0">
                  <p:tgtEl>
                    <p:spTgt spid="22"/>
                  </p:tgtEl>
                </p:cond>
              </p:nextCondLst>
            </p:seq>
          </p:childTnLst>
        </p:cTn>
      </p:par>
    </p:tnLst>
    <p:bldLst>
      <p:bldP spid="32" grpId="0" animBg="1"/>
      <p:bldP spid="29" grpId="0" animBg="1"/>
      <p:bldP spid="26" grpId="0" animBg="1"/>
      <p:bldP spid="31" grpId="0" animBg="1"/>
      <p:bldP spid="14" grpId="0"/>
      <p:bldP spid="15" grpId="0" animBg="1"/>
      <p:bldP spid="22" grpId="0" animBg="1"/>
      <p:bldP spid="22" grpId="1" animBg="1"/>
      <p:bldP spid="2" grpId="0"/>
      <p:bldP spid="20" grpId="0"/>
      <p:bldP spid="21" grpId="0"/>
      <p:bldP spid="24" grpId="0"/>
      <p:bldP spid="19" grpId="0" animBg="1"/>
      <p:bldP spid="10"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919457" y="2257009"/>
            <a:ext cx="2386540" cy="2833255"/>
          </a:xfrm>
          <a:prstGeom prst="rect">
            <a:avLst/>
          </a:prstGeom>
          <a:solidFill>
            <a:srgbClr val="EEBC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3383193" y="2257009"/>
            <a:ext cx="2386540" cy="2833255"/>
          </a:xfrm>
          <a:prstGeom prst="rect">
            <a:avLst/>
          </a:prstGeom>
          <a:solidFill>
            <a:srgbClr val="88CC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5852108" y="2257009"/>
            <a:ext cx="2386540" cy="2833255"/>
          </a:xfrm>
          <a:prstGeom prst="rect">
            <a:avLst/>
          </a:prstGeom>
          <a:solidFill>
            <a:srgbClr val="FFED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72"/>
          <p:cNvSpPr/>
          <p:nvPr/>
        </p:nvSpPr>
        <p:spPr>
          <a:xfrm>
            <a:off x="445574" y="702863"/>
            <a:ext cx="2691909" cy="355276"/>
          </a:xfrm>
          <a:prstGeom prst="rect">
            <a:avLst/>
          </a:prstGeom>
          <a:solidFill>
            <a:srgbClr val="072F54"/>
          </a:solidFill>
        </p:spPr>
        <p:txBody>
          <a:bodyPr wrap="square" lIns="180000" tIns="36000" rIns="180000" bIns="72000" anchor="ctr">
            <a:spAutoFit/>
          </a:bodyPr>
          <a:lstStyle/>
          <a:p>
            <a:r>
              <a:rPr lang="en-GB" altLang="en-US" sz="1600" b="1" dirty="0">
                <a:solidFill>
                  <a:schemeClr val="bg1"/>
                </a:solidFill>
              </a:rPr>
              <a:t>Converting Units of Time</a:t>
            </a:r>
            <a:endParaRPr lang="en-GB" sz="1600" b="1" dirty="0">
              <a:solidFill>
                <a:schemeClr val="bg1"/>
              </a:solidFill>
            </a:endParaRPr>
          </a:p>
        </p:txBody>
      </p:sp>
      <p:pic>
        <p:nvPicPr>
          <p:cNvPr id="74" name="Picture 7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2250" y="532799"/>
            <a:ext cx="702000" cy="702000"/>
          </a:xfrm>
          <a:prstGeom prst="rect">
            <a:avLst/>
          </a:prstGeom>
        </p:spPr>
      </p:pic>
      <p:sp>
        <p:nvSpPr>
          <p:cNvPr id="75" name="Rectangle 74"/>
          <p:cNvSpPr/>
          <p:nvPr/>
        </p:nvSpPr>
        <p:spPr>
          <a:xfrm>
            <a:off x="3137483" y="702863"/>
            <a:ext cx="1141417" cy="355276"/>
          </a:xfrm>
          <a:prstGeom prst="rect">
            <a:avLst/>
          </a:prstGeom>
          <a:solidFill>
            <a:srgbClr val="00529C"/>
          </a:solidFill>
        </p:spPr>
        <p:txBody>
          <a:bodyPr wrap="square" lIns="180000" tIns="36000" rIns="180000" bIns="72000" anchor="ctr">
            <a:spAutoFit/>
          </a:bodyPr>
          <a:lstStyle/>
          <a:p>
            <a:pPr algn="ctr"/>
            <a:r>
              <a:rPr lang="en-GB" altLang="en-US" sz="1600" b="1" dirty="0">
                <a:solidFill>
                  <a:schemeClr val="bg1"/>
                </a:solidFill>
              </a:rPr>
              <a:t>Deepest</a:t>
            </a:r>
            <a:endParaRPr lang="en-GB" sz="1600" b="1" dirty="0">
              <a:solidFill>
                <a:schemeClr val="bg1"/>
              </a:solidFill>
            </a:endParaRPr>
          </a:p>
        </p:txBody>
      </p:sp>
      <p:cxnSp>
        <p:nvCxnSpPr>
          <p:cNvPr id="77" name="Straight Connector 76"/>
          <p:cNvCxnSpPr/>
          <p:nvPr/>
        </p:nvCxnSpPr>
        <p:spPr>
          <a:xfrm>
            <a:off x="3137483" y="698268"/>
            <a:ext cx="0" cy="396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849900" y="1420662"/>
            <a:ext cx="7538450" cy="800219"/>
          </a:xfrm>
          <a:prstGeom prst="rect">
            <a:avLst/>
          </a:prstGeom>
        </p:spPr>
        <p:txBody>
          <a:bodyPr wrap="square">
            <a:spAutoFit/>
          </a:bodyPr>
          <a:lstStyle/>
          <a:p>
            <a:pPr>
              <a:spcAft>
                <a:spcPts val="1200"/>
              </a:spcAft>
            </a:pPr>
            <a:r>
              <a:rPr lang="en-GB" dirty="0"/>
              <a:t>Ola is taking part in a sponsored silence for charity.</a:t>
            </a:r>
          </a:p>
          <a:p>
            <a:pPr>
              <a:spcAft>
                <a:spcPts val="1200"/>
              </a:spcAft>
            </a:pPr>
            <a:r>
              <a:rPr lang="en-GB" dirty="0"/>
              <a:t>Three of Ola’s friends agree to sponsor her for the following amounts:</a:t>
            </a:r>
          </a:p>
        </p:txBody>
      </p:sp>
      <p:sp>
        <p:nvSpPr>
          <p:cNvPr id="7" name="Rectangle 6"/>
          <p:cNvSpPr/>
          <p:nvPr/>
        </p:nvSpPr>
        <p:spPr>
          <a:xfrm>
            <a:off x="755650" y="1384533"/>
            <a:ext cx="7632700" cy="4708292"/>
          </a:xfrm>
          <a:prstGeom prst="rect">
            <a:avLst/>
          </a:prstGeom>
          <a:noFill/>
          <a:ln w="38100">
            <a:solidFill>
              <a:srgbClr val="0052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1269893" y="3733800"/>
            <a:ext cx="1597131" cy="923330"/>
          </a:xfrm>
          <a:prstGeom prst="rect">
            <a:avLst/>
          </a:prstGeom>
        </p:spPr>
        <p:txBody>
          <a:bodyPr wrap="square">
            <a:spAutoFit/>
          </a:bodyPr>
          <a:lstStyle/>
          <a:p>
            <a:pPr algn="ctr"/>
            <a:r>
              <a:rPr lang="en-GB" b="1" dirty="0"/>
              <a:t>Ben</a:t>
            </a:r>
          </a:p>
          <a:p>
            <a:pPr algn="ctr"/>
            <a:r>
              <a:rPr lang="en-GB" dirty="0"/>
              <a:t>£1 for every 5 minutes</a:t>
            </a:r>
          </a:p>
        </p:txBody>
      </p:sp>
      <p:sp>
        <p:nvSpPr>
          <p:cNvPr id="9" name="Rectangle 8"/>
          <p:cNvSpPr/>
          <p:nvPr/>
        </p:nvSpPr>
        <p:spPr>
          <a:xfrm>
            <a:off x="3656433" y="3733800"/>
            <a:ext cx="1809749" cy="923330"/>
          </a:xfrm>
          <a:prstGeom prst="rect">
            <a:avLst/>
          </a:prstGeom>
        </p:spPr>
        <p:txBody>
          <a:bodyPr wrap="square">
            <a:spAutoFit/>
          </a:bodyPr>
          <a:lstStyle/>
          <a:p>
            <a:pPr algn="ctr"/>
            <a:r>
              <a:rPr lang="en-GB" b="1" dirty="0"/>
              <a:t>Michael</a:t>
            </a:r>
          </a:p>
          <a:p>
            <a:pPr algn="ctr"/>
            <a:r>
              <a:rPr lang="en-GB" dirty="0"/>
              <a:t>£1.50 for every 600 seconds</a:t>
            </a:r>
          </a:p>
        </p:txBody>
      </p:sp>
      <p:sp>
        <p:nvSpPr>
          <p:cNvPr id="10" name="Rectangle 9"/>
          <p:cNvSpPr/>
          <p:nvPr/>
        </p:nvSpPr>
        <p:spPr>
          <a:xfrm>
            <a:off x="5905501" y="3733800"/>
            <a:ext cx="2111050" cy="923330"/>
          </a:xfrm>
          <a:prstGeom prst="rect">
            <a:avLst/>
          </a:prstGeom>
        </p:spPr>
        <p:txBody>
          <a:bodyPr wrap="square">
            <a:spAutoFit/>
          </a:bodyPr>
          <a:lstStyle/>
          <a:p>
            <a:pPr algn="ctr"/>
            <a:r>
              <a:rPr lang="en-GB" b="1" dirty="0" err="1"/>
              <a:t>Lucie</a:t>
            </a:r>
            <a:endParaRPr lang="en-GB" b="1" dirty="0"/>
          </a:p>
          <a:p>
            <a:pPr algn="ctr"/>
            <a:r>
              <a:rPr lang="en-GB" dirty="0"/>
              <a:t>£2.00 for every quarter of an hour</a:t>
            </a:r>
          </a:p>
        </p:txBody>
      </p:sp>
      <p:sp>
        <p:nvSpPr>
          <p:cNvPr id="4" name="Rectangle 3"/>
          <p:cNvSpPr/>
          <p:nvPr/>
        </p:nvSpPr>
        <p:spPr>
          <a:xfrm>
            <a:off x="938212" y="5184884"/>
            <a:ext cx="7267575" cy="369332"/>
          </a:xfrm>
          <a:prstGeom prst="rect">
            <a:avLst/>
          </a:prstGeom>
        </p:spPr>
        <p:txBody>
          <a:bodyPr wrap="square">
            <a:spAutoFit/>
          </a:bodyPr>
          <a:lstStyle/>
          <a:p>
            <a:r>
              <a:rPr lang="en-GB" dirty="0"/>
              <a:t>a) How much will each friend give to Ola after 30 minutes of silence?</a:t>
            </a:r>
          </a:p>
        </p:txBody>
      </p:sp>
      <p:pic>
        <p:nvPicPr>
          <p:cNvPr id="16" name="Picture 15"/>
          <p:cNvPicPr>
            <a:picLocks noChangeAspect="1"/>
          </p:cNvPicPr>
          <p:nvPr/>
        </p:nvPicPr>
        <p:blipFill>
          <a:blip r:embed="rId3"/>
          <a:stretch>
            <a:fillRect/>
          </a:stretch>
        </p:blipFill>
        <p:spPr>
          <a:xfrm>
            <a:off x="1224652" y="2323678"/>
            <a:ext cx="1530229" cy="1390008"/>
          </a:xfrm>
          <a:prstGeom prst="rect">
            <a:avLst/>
          </a:prstGeom>
        </p:spPr>
      </p:pic>
      <p:pic>
        <p:nvPicPr>
          <p:cNvPr id="17" name="Picture 16"/>
          <p:cNvPicPr>
            <a:picLocks noChangeAspect="1"/>
          </p:cNvPicPr>
          <p:nvPr/>
        </p:nvPicPr>
        <p:blipFill>
          <a:blip r:embed="rId4"/>
          <a:stretch>
            <a:fillRect/>
          </a:stretch>
        </p:blipFill>
        <p:spPr>
          <a:xfrm>
            <a:off x="4035474" y="2372450"/>
            <a:ext cx="1347333" cy="1341236"/>
          </a:xfrm>
          <a:prstGeom prst="rect">
            <a:avLst/>
          </a:prstGeom>
        </p:spPr>
      </p:pic>
      <p:pic>
        <p:nvPicPr>
          <p:cNvPr id="19" name="Picture 18"/>
          <p:cNvPicPr>
            <a:picLocks noChangeAspect="1"/>
          </p:cNvPicPr>
          <p:nvPr/>
        </p:nvPicPr>
        <p:blipFill rotWithShape="1">
          <a:blip r:embed="rId5" cstate="print">
            <a:extLst>
              <a:ext uri="{28A0092B-C50C-407E-A947-70E740481C1C}">
                <a14:useLocalDpi xmlns:a14="http://schemas.microsoft.com/office/drawing/2010/main" val="0"/>
              </a:ext>
            </a:extLst>
          </a:blip>
          <a:srcRect l="34515" r="37540" b="76662"/>
          <a:stretch/>
        </p:blipFill>
        <p:spPr>
          <a:xfrm>
            <a:off x="6078015" y="2113150"/>
            <a:ext cx="1824235" cy="1600536"/>
          </a:xfrm>
          <a:prstGeom prst="rect">
            <a:avLst/>
          </a:prstGeom>
        </p:spPr>
      </p:pic>
      <p:sp>
        <p:nvSpPr>
          <p:cNvPr id="25" name="Rectangle 24"/>
          <p:cNvSpPr/>
          <p:nvPr/>
        </p:nvSpPr>
        <p:spPr>
          <a:xfrm>
            <a:off x="1751898" y="4667243"/>
            <a:ext cx="697687" cy="338554"/>
          </a:xfrm>
          <a:prstGeom prst="rect">
            <a:avLst/>
          </a:prstGeom>
          <a:solidFill>
            <a:srgbClr val="92D050"/>
          </a:solidFill>
        </p:spPr>
        <p:txBody>
          <a:bodyPr wrap="square">
            <a:spAutoFit/>
          </a:bodyPr>
          <a:lstStyle/>
          <a:p>
            <a:pPr algn="ctr"/>
            <a:r>
              <a:rPr lang="en-GB" sz="1600" b="1" dirty="0"/>
              <a:t>£6</a:t>
            </a:r>
          </a:p>
        </p:txBody>
      </p:sp>
      <p:sp>
        <p:nvSpPr>
          <p:cNvPr id="26" name="Rectangle 25"/>
          <p:cNvSpPr/>
          <p:nvPr/>
        </p:nvSpPr>
        <p:spPr>
          <a:xfrm>
            <a:off x="4138438" y="4667243"/>
            <a:ext cx="789359" cy="338554"/>
          </a:xfrm>
          <a:prstGeom prst="rect">
            <a:avLst/>
          </a:prstGeom>
          <a:solidFill>
            <a:srgbClr val="92D050"/>
          </a:solidFill>
        </p:spPr>
        <p:txBody>
          <a:bodyPr wrap="square">
            <a:spAutoFit/>
          </a:bodyPr>
          <a:lstStyle/>
          <a:p>
            <a:r>
              <a:rPr lang="en-GB" sz="1600" b="1" dirty="0"/>
              <a:t>£4.50</a:t>
            </a:r>
          </a:p>
        </p:txBody>
      </p:sp>
      <p:sp>
        <p:nvSpPr>
          <p:cNvPr id="29" name="Rectangle 28"/>
          <p:cNvSpPr/>
          <p:nvPr/>
        </p:nvSpPr>
        <p:spPr>
          <a:xfrm>
            <a:off x="6574498" y="4667243"/>
            <a:ext cx="789359" cy="338554"/>
          </a:xfrm>
          <a:prstGeom prst="rect">
            <a:avLst/>
          </a:prstGeom>
          <a:solidFill>
            <a:srgbClr val="92D050"/>
          </a:solidFill>
        </p:spPr>
        <p:txBody>
          <a:bodyPr wrap="square">
            <a:spAutoFit/>
          </a:bodyPr>
          <a:lstStyle/>
          <a:p>
            <a:pPr algn="ctr"/>
            <a:r>
              <a:rPr lang="en-GB" sz="1600" b="1" dirty="0"/>
              <a:t>£4</a:t>
            </a:r>
          </a:p>
        </p:txBody>
      </p:sp>
    </p:spTree>
    <p:extLst>
      <p:ext uri="{BB962C8B-B14F-4D97-AF65-F5344CB8AC3E}">
        <p14:creationId xmlns:p14="http://schemas.microsoft.com/office/powerpoint/2010/main" val="419513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par>
                          <p:cTn id="23" fill="hold">
                            <p:stCondLst>
                              <p:cond delay="1000"/>
                            </p:stCondLst>
                            <p:childTnLst>
                              <p:par>
                                <p:cTn id="24" presetID="10" presetClass="entr" presetSubtype="0" fill="hold"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par>
                          <p:cTn id="33" fill="hold">
                            <p:stCondLst>
                              <p:cond delay="1500"/>
                            </p:stCondLst>
                            <p:childTnLst>
                              <p:par>
                                <p:cTn id="34" presetID="10" presetClass="entr" presetSubtype="0" fill="hold"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500"/>
                                        <p:tgtEl>
                                          <p:spTgt spid="19"/>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fade">
                                      <p:cBhvr>
                                        <p:cTn id="47" dur="500"/>
                                        <p:tgtEl>
                                          <p:spTgt spid="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fade">
                                      <p:cBhvr>
                                        <p:cTn id="52" dur="500"/>
                                        <p:tgtEl>
                                          <p:spTgt spid="25"/>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fade">
                                      <p:cBhvr>
                                        <p:cTn id="57" dur="500"/>
                                        <p:tgtEl>
                                          <p:spTgt spid="26"/>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fade">
                                      <p:cBhvr>
                                        <p:cTn id="6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3" grpId="0"/>
      <p:bldP spid="9" grpId="0"/>
      <p:bldP spid="10" grpId="0"/>
      <p:bldP spid="4" grpId="0"/>
      <p:bldP spid="25" grpId="0" animBg="1"/>
      <p:bldP spid="26" grpId="0" animBg="1"/>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919457" y="2257010"/>
            <a:ext cx="2386540" cy="2778140"/>
          </a:xfrm>
          <a:prstGeom prst="rect">
            <a:avLst/>
          </a:prstGeom>
          <a:solidFill>
            <a:srgbClr val="EEBC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3383193" y="2257010"/>
            <a:ext cx="2386540" cy="2778140"/>
          </a:xfrm>
          <a:prstGeom prst="rect">
            <a:avLst/>
          </a:prstGeom>
          <a:solidFill>
            <a:srgbClr val="88CC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5852108" y="2257010"/>
            <a:ext cx="2386540" cy="2778140"/>
          </a:xfrm>
          <a:prstGeom prst="rect">
            <a:avLst/>
          </a:prstGeom>
          <a:solidFill>
            <a:srgbClr val="FFED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72"/>
          <p:cNvSpPr/>
          <p:nvPr/>
        </p:nvSpPr>
        <p:spPr>
          <a:xfrm>
            <a:off x="445574" y="702863"/>
            <a:ext cx="2691909" cy="355276"/>
          </a:xfrm>
          <a:prstGeom prst="rect">
            <a:avLst/>
          </a:prstGeom>
          <a:solidFill>
            <a:srgbClr val="072F54"/>
          </a:solidFill>
        </p:spPr>
        <p:txBody>
          <a:bodyPr wrap="square" lIns="180000" tIns="36000" rIns="180000" bIns="72000" anchor="ctr">
            <a:spAutoFit/>
          </a:bodyPr>
          <a:lstStyle/>
          <a:p>
            <a:r>
              <a:rPr lang="en-GB" altLang="en-US" sz="1600" b="1" dirty="0">
                <a:solidFill>
                  <a:schemeClr val="bg1"/>
                </a:solidFill>
              </a:rPr>
              <a:t>Converting Units of Time</a:t>
            </a:r>
            <a:endParaRPr lang="en-GB" sz="1600" b="1" dirty="0">
              <a:solidFill>
                <a:schemeClr val="bg1"/>
              </a:solidFill>
            </a:endParaRPr>
          </a:p>
        </p:txBody>
      </p:sp>
      <p:pic>
        <p:nvPicPr>
          <p:cNvPr id="74" name="Picture 7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2250" y="532799"/>
            <a:ext cx="702000" cy="702000"/>
          </a:xfrm>
          <a:prstGeom prst="rect">
            <a:avLst/>
          </a:prstGeom>
        </p:spPr>
      </p:pic>
      <p:sp>
        <p:nvSpPr>
          <p:cNvPr id="75" name="Rectangle 74"/>
          <p:cNvSpPr/>
          <p:nvPr/>
        </p:nvSpPr>
        <p:spPr>
          <a:xfrm>
            <a:off x="3137483" y="702863"/>
            <a:ext cx="1141417" cy="355276"/>
          </a:xfrm>
          <a:prstGeom prst="rect">
            <a:avLst/>
          </a:prstGeom>
          <a:solidFill>
            <a:srgbClr val="00529C"/>
          </a:solidFill>
        </p:spPr>
        <p:txBody>
          <a:bodyPr wrap="square" lIns="180000" tIns="36000" rIns="180000" bIns="72000" anchor="ctr">
            <a:spAutoFit/>
          </a:bodyPr>
          <a:lstStyle/>
          <a:p>
            <a:pPr algn="ctr"/>
            <a:r>
              <a:rPr lang="en-GB" altLang="en-US" sz="1600" b="1" dirty="0">
                <a:solidFill>
                  <a:schemeClr val="bg1"/>
                </a:solidFill>
              </a:rPr>
              <a:t>Deepest</a:t>
            </a:r>
            <a:endParaRPr lang="en-GB" sz="1600" b="1" dirty="0">
              <a:solidFill>
                <a:schemeClr val="bg1"/>
              </a:solidFill>
            </a:endParaRPr>
          </a:p>
        </p:txBody>
      </p:sp>
      <p:cxnSp>
        <p:nvCxnSpPr>
          <p:cNvPr id="77" name="Straight Connector 76"/>
          <p:cNvCxnSpPr/>
          <p:nvPr/>
        </p:nvCxnSpPr>
        <p:spPr>
          <a:xfrm>
            <a:off x="3137483" y="698268"/>
            <a:ext cx="0" cy="396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849900" y="1420662"/>
            <a:ext cx="7538450" cy="800219"/>
          </a:xfrm>
          <a:prstGeom prst="rect">
            <a:avLst/>
          </a:prstGeom>
        </p:spPr>
        <p:txBody>
          <a:bodyPr wrap="square">
            <a:spAutoFit/>
          </a:bodyPr>
          <a:lstStyle/>
          <a:p>
            <a:pPr>
              <a:spcAft>
                <a:spcPts val="1200"/>
              </a:spcAft>
            </a:pPr>
            <a:r>
              <a:rPr lang="en-GB" dirty="0"/>
              <a:t>Ola is taking part in a sponsored silence for charity.</a:t>
            </a:r>
          </a:p>
          <a:p>
            <a:pPr>
              <a:spcAft>
                <a:spcPts val="1200"/>
              </a:spcAft>
            </a:pPr>
            <a:r>
              <a:rPr lang="en-GB" dirty="0"/>
              <a:t>Three of Ola’s friends agree to sponsor her for the following amounts:</a:t>
            </a:r>
          </a:p>
        </p:txBody>
      </p:sp>
      <p:sp>
        <p:nvSpPr>
          <p:cNvPr id="7" name="Rectangle 6"/>
          <p:cNvSpPr/>
          <p:nvPr/>
        </p:nvSpPr>
        <p:spPr>
          <a:xfrm>
            <a:off x="755650" y="1384533"/>
            <a:ext cx="7632700" cy="4708292"/>
          </a:xfrm>
          <a:prstGeom prst="rect">
            <a:avLst/>
          </a:prstGeom>
          <a:noFill/>
          <a:ln w="38100">
            <a:solidFill>
              <a:srgbClr val="0052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1269893" y="3817690"/>
            <a:ext cx="1597131" cy="923330"/>
          </a:xfrm>
          <a:prstGeom prst="rect">
            <a:avLst/>
          </a:prstGeom>
        </p:spPr>
        <p:txBody>
          <a:bodyPr wrap="square">
            <a:spAutoFit/>
          </a:bodyPr>
          <a:lstStyle/>
          <a:p>
            <a:pPr algn="ctr"/>
            <a:r>
              <a:rPr lang="en-GB" b="1" dirty="0"/>
              <a:t>Ben</a:t>
            </a:r>
          </a:p>
          <a:p>
            <a:pPr algn="ctr"/>
            <a:r>
              <a:rPr lang="en-GB" dirty="0"/>
              <a:t>£1 for every 5 minutes</a:t>
            </a:r>
          </a:p>
        </p:txBody>
      </p:sp>
      <p:sp>
        <p:nvSpPr>
          <p:cNvPr id="9" name="Rectangle 8"/>
          <p:cNvSpPr/>
          <p:nvPr/>
        </p:nvSpPr>
        <p:spPr>
          <a:xfrm>
            <a:off x="3628295" y="3817690"/>
            <a:ext cx="1809749" cy="923330"/>
          </a:xfrm>
          <a:prstGeom prst="rect">
            <a:avLst/>
          </a:prstGeom>
        </p:spPr>
        <p:txBody>
          <a:bodyPr wrap="square">
            <a:spAutoFit/>
          </a:bodyPr>
          <a:lstStyle/>
          <a:p>
            <a:pPr algn="ctr"/>
            <a:r>
              <a:rPr lang="en-GB" b="1" dirty="0"/>
              <a:t>Michael</a:t>
            </a:r>
          </a:p>
          <a:p>
            <a:pPr algn="ctr"/>
            <a:r>
              <a:rPr lang="en-GB" dirty="0"/>
              <a:t>£1.50 for every 600 seconds</a:t>
            </a:r>
          </a:p>
        </p:txBody>
      </p:sp>
      <p:sp>
        <p:nvSpPr>
          <p:cNvPr id="10" name="Rectangle 9"/>
          <p:cNvSpPr/>
          <p:nvPr/>
        </p:nvSpPr>
        <p:spPr>
          <a:xfrm>
            <a:off x="5905501" y="3817690"/>
            <a:ext cx="2111050" cy="923330"/>
          </a:xfrm>
          <a:prstGeom prst="rect">
            <a:avLst/>
          </a:prstGeom>
        </p:spPr>
        <p:txBody>
          <a:bodyPr wrap="square">
            <a:spAutoFit/>
          </a:bodyPr>
          <a:lstStyle/>
          <a:p>
            <a:pPr algn="ctr"/>
            <a:r>
              <a:rPr lang="en-GB" b="1" dirty="0" err="1"/>
              <a:t>Lucie</a:t>
            </a:r>
            <a:endParaRPr lang="en-GB" b="1" dirty="0"/>
          </a:p>
          <a:p>
            <a:pPr algn="ctr"/>
            <a:r>
              <a:rPr lang="en-GB" dirty="0"/>
              <a:t>£2.00 for every quarter of an hour</a:t>
            </a:r>
          </a:p>
        </p:txBody>
      </p:sp>
      <p:sp>
        <p:nvSpPr>
          <p:cNvPr id="4" name="Rectangle 3"/>
          <p:cNvSpPr/>
          <p:nvPr/>
        </p:nvSpPr>
        <p:spPr>
          <a:xfrm>
            <a:off x="938212" y="5184884"/>
            <a:ext cx="7666038" cy="369332"/>
          </a:xfrm>
          <a:prstGeom prst="rect">
            <a:avLst/>
          </a:prstGeom>
        </p:spPr>
        <p:txBody>
          <a:bodyPr wrap="square">
            <a:spAutoFit/>
          </a:bodyPr>
          <a:lstStyle/>
          <a:p>
            <a:r>
              <a:rPr lang="en-GB" dirty="0"/>
              <a:t>b) How much money will Ola earn in total after 195 minutes of silence?</a:t>
            </a:r>
          </a:p>
        </p:txBody>
      </p:sp>
      <p:pic>
        <p:nvPicPr>
          <p:cNvPr id="16" name="Picture 15"/>
          <p:cNvPicPr>
            <a:picLocks noChangeAspect="1"/>
          </p:cNvPicPr>
          <p:nvPr/>
        </p:nvPicPr>
        <p:blipFill>
          <a:blip r:embed="rId3"/>
          <a:stretch>
            <a:fillRect/>
          </a:stretch>
        </p:blipFill>
        <p:spPr>
          <a:xfrm>
            <a:off x="1224652" y="2323678"/>
            <a:ext cx="1530229" cy="1390008"/>
          </a:xfrm>
          <a:prstGeom prst="rect">
            <a:avLst/>
          </a:prstGeom>
        </p:spPr>
      </p:pic>
      <p:pic>
        <p:nvPicPr>
          <p:cNvPr id="17" name="Picture 16"/>
          <p:cNvPicPr>
            <a:picLocks noChangeAspect="1"/>
          </p:cNvPicPr>
          <p:nvPr/>
        </p:nvPicPr>
        <p:blipFill>
          <a:blip r:embed="rId4"/>
          <a:stretch>
            <a:fillRect/>
          </a:stretch>
        </p:blipFill>
        <p:spPr>
          <a:xfrm>
            <a:off x="4035474" y="2372450"/>
            <a:ext cx="1347333" cy="1341236"/>
          </a:xfrm>
          <a:prstGeom prst="rect">
            <a:avLst/>
          </a:prstGeom>
        </p:spPr>
      </p:pic>
      <p:pic>
        <p:nvPicPr>
          <p:cNvPr id="19" name="Picture 18"/>
          <p:cNvPicPr>
            <a:picLocks noChangeAspect="1"/>
          </p:cNvPicPr>
          <p:nvPr/>
        </p:nvPicPr>
        <p:blipFill rotWithShape="1">
          <a:blip r:embed="rId5" cstate="print">
            <a:extLst>
              <a:ext uri="{28A0092B-C50C-407E-A947-70E740481C1C}">
                <a14:useLocalDpi xmlns:a14="http://schemas.microsoft.com/office/drawing/2010/main" val="0"/>
              </a:ext>
            </a:extLst>
          </a:blip>
          <a:srcRect l="34515" r="37540" b="76662"/>
          <a:stretch/>
        </p:blipFill>
        <p:spPr>
          <a:xfrm>
            <a:off x="6078015" y="2113150"/>
            <a:ext cx="1824235" cy="1600536"/>
          </a:xfrm>
          <a:prstGeom prst="rect">
            <a:avLst/>
          </a:prstGeom>
        </p:spPr>
      </p:pic>
      <p:sp>
        <p:nvSpPr>
          <p:cNvPr id="6" name="Rectangle 5"/>
          <p:cNvSpPr/>
          <p:nvPr/>
        </p:nvSpPr>
        <p:spPr>
          <a:xfrm>
            <a:off x="4010066" y="5620624"/>
            <a:ext cx="1123868" cy="33281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£94.25</a:t>
            </a:r>
          </a:p>
        </p:txBody>
      </p:sp>
    </p:spTree>
    <p:extLst>
      <p:ext uri="{BB962C8B-B14F-4D97-AF65-F5344CB8AC3E}">
        <p14:creationId xmlns:p14="http://schemas.microsoft.com/office/powerpoint/2010/main" val="92881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par>
                                <p:cTn id="15" presetID="10"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par>
                          <p:cTn id="28" fill="hold">
                            <p:stCondLst>
                              <p:cond delay="1500"/>
                            </p:stCondLst>
                            <p:childTnLst>
                              <p:par>
                                <p:cTn id="29" presetID="10" presetClass="entr" presetSubtype="0"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500"/>
                                        <p:tgtEl>
                                          <p:spTgt spid="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fade">
                                      <p:cBhvr>
                                        <p:cTn id="4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2" grpId="0"/>
      <p:bldP spid="3" grpId="0"/>
      <p:bldP spid="9" grpId="0"/>
      <p:bldP spid="10" grpId="0"/>
      <p:bldP spid="4" grpId="0"/>
      <p:bldP spid="6" grpId="0" animBg="1"/>
    </p:bld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astery PowerPoint Template" id="{1D09E44C-160B-41EF-96E6-5B5067D54444}" vid="{05084B61-F16E-40F7-9B98-4A8B0F7C2E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Mastery PowerPoint Template</Template>
  <TotalTime>157</TotalTime>
  <Words>466</Words>
  <Application>Microsoft Office PowerPoint</Application>
  <PresentationFormat>On-screen Show (4:3)</PresentationFormat>
  <Paragraphs>94</Paragraphs>
  <Slides>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Twinkl</vt:lpstr>
      <vt:lpstr>Times New Roman</vt:lpstr>
      <vt:lpstr>Arial</vt:lpstr>
      <vt:lpstr>Tuffy</vt:lpstr>
      <vt:lpstr>Tuffy-TTF</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Tony Anderson</dc:creator>
  <cp:lastModifiedBy>Tony Anderson</cp:lastModifiedBy>
  <cp:revision>14</cp:revision>
  <dcterms:created xsi:type="dcterms:W3CDTF">2019-06-12T07:30:52Z</dcterms:created>
  <dcterms:modified xsi:type="dcterms:W3CDTF">2019-06-12T13:22:34Z</dcterms:modified>
</cp:coreProperties>
</file>