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2.xml" ContentType="application/vnd.openxmlformats-officedocument.theme+xml"/>
  <Override PartName="/ppt/slideLayouts/slideLayout26.xml" ContentType="application/vnd.openxmlformats-officedocument.presentationml.slideLayout+xml"/>
  <Override PartName="/ppt/theme/theme13.xml" ContentType="application/vnd.openxmlformats-officedocument.theme+xml"/>
  <Override PartName="/ppt/slideLayouts/slideLayout27.xml" ContentType="application/vnd.openxmlformats-officedocument.presentationml.slideLayout+xml"/>
  <Override PartName="/ppt/theme/theme1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  <p:sldMasterId id="2147483681" r:id="rId5"/>
    <p:sldMasterId id="2147483683" r:id="rId6"/>
    <p:sldMasterId id="2147483685" r:id="rId7"/>
    <p:sldMasterId id="2147483687" r:id="rId8"/>
    <p:sldMasterId id="2147483689" r:id="rId9"/>
    <p:sldMasterId id="2147483692" r:id="rId10"/>
    <p:sldMasterId id="2147483650" r:id="rId11"/>
    <p:sldMasterId id="2147483652" r:id="rId12"/>
    <p:sldMasterId id="2147483654" r:id="rId13"/>
    <p:sldMasterId id="2147483666" r:id="rId14"/>
    <p:sldMasterId id="2147483668" r:id="rId15"/>
    <p:sldMasterId id="2147483671" r:id="rId16"/>
    <p:sldMasterId id="2147483673" r:id="rId17"/>
    <p:sldMasterId id="2147483675" r:id="rId18"/>
  </p:sldMasterIdLst>
  <p:notesMasterIdLst>
    <p:notesMasterId r:id="rId30"/>
  </p:notesMasterIdLst>
  <p:sldIdLst>
    <p:sldId id="347" r:id="rId19"/>
    <p:sldId id="348" r:id="rId20"/>
    <p:sldId id="349" r:id="rId21"/>
    <p:sldId id="339" r:id="rId22"/>
    <p:sldId id="340" r:id="rId23"/>
    <p:sldId id="341" r:id="rId24"/>
    <p:sldId id="351" r:id="rId25"/>
    <p:sldId id="342" r:id="rId26"/>
    <p:sldId id="345" r:id="rId27"/>
    <p:sldId id="346" r:id="rId28"/>
    <p:sldId id="35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94"/>
  </p:normalViewPr>
  <p:slideViewPr>
    <p:cSldViewPr snapToGrid="0" snapToObjects="1"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E4B4D-D867-492E-97B2-A4C94167F287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A521-224D-4C95-824A-3CEFF92E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55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40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94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2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33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15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77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6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7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60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35E50-1930-44E5-9B14-893AFBD95C69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21/10/2020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BBDC2-4ED5-4A8D-A28C-1B3F6D2413F0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02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92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9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33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24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61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21/10/2020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39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28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18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83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65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52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69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6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03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00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31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63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jp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6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7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2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79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25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5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0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8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4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4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4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1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9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7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11" Type="http://schemas.openxmlformats.org/officeDocument/2006/relationships/image" Target="../media/image14.png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90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1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61.png"/><Relationship Id="rId5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18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240" y="1737213"/>
            <a:ext cx="5852667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1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8711" y="666407"/>
            <a:ext cx="7035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During a dance competition, Ron scores a total of 3,527 points.  He scores 1,447 points in the morning.  How many points does he score in the afternoon?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35308" y="2551901"/>
            <a:ext cx="3610860" cy="3200575"/>
            <a:chOff x="268171" y="249049"/>
            <a:chExt cx="2498576" cy="2448272"/>
          </a:xfrm>
        </p:grpSpPr>
        <p:sp>
          <p:nvSpPr>
            <p:cNvPr id="6" name="Oval 5"/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/>
            <p:cNvCxnSpPr>
              <a:stCxn id="6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6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2203855" y="2861328"/>
            <a:ext cx="316227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3,527</a:t>
            </a:r>
            <a:r>
              <a:rPr lang="en-GB" sz="3000" dirty="0" smtClean="0"/>
              <a:t>    Total points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2916" y="4863064"/>
            <a:ext cx="1338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1,447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5026" y="4863064"/>
            <a:ext cx="7674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?</a:t>
            </a:r>
            <a:r>
              <a:rPr lang="en-GB" sz="3000" dirty="0" smtClean="0">
                <a:latin typeface="KG Primary Penmanship" panose="02000506000000020003" pitchFamily="2" charset="0"/>
              </a:rPr>
              <a:t>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51306" y="5672413"/>
            <a:ext cx="1435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Morning</a:t>
            </a:r>
            <a:endParaRPr lang="en-GB" sz="2800" dirty="0"/>
          </a:p>
        </p:txBody>
      </p:sp>
      <p:sp>
        <p:nvSpPr>
          <p:cNvPr id="15" name="Rectangle 14"/>
          <p:cNvSpPr/>
          <p:nvPr/>
        </p:nvSpPr>
        <p:spPr>
          <a:xfrm>
            <a:off x="3018716" y="5672413"/>
            <a:ext cx="1678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Afternoon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55275" y="4420621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275" y="4420621"/>
                <a:ext cx="678391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75928"/>
              </p:ext>
            </p:extLst>
          </p:nvPr>
        </p:nvGraphicFramePr>
        <p:xfrm>
          <a:off x="5292201" y="3248419"/>
          <a:ext cx="2685140" cy="2614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1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4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4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430268" y="1978560"/>
            <a:ext cx="1994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2,080 points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117990" y="4000220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07475" y="376914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</a:t>
            </a:r>
            <a:endParaRPr lang="en-GB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926656" y="376705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4</a:t>
            </a:r>
            <a:endParaRPr lang="en-GB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438775" y="5229256"/>
            <a:ext cx="646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0</a:t>
            </a:r>
            <a:endParaRPr lang="en-GB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792368" y="5229256"/>
            <a:ext cx="646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8</a:t>
            </a:r>
            <a:endParaRPr lang="en-GB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6135888" y="5229256"/>
            <a:ext cx="646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0</a:t>
            </a:r>
            <a:endParaRPr lang="en-GB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5471583" y="5229256"/>
            <a:ext cx="646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2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446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questions 6 - 9 on the worksheet</a:t>
            </a: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7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27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55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7FF6D047-F838-6E40-BEDE-220AF205A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822783"/>
              </p:ext>
            </p:extLst>
          </p:nvPr>
        </p:nvGraphicFramePr>
        <p:xfrm>
          <a:off x="681528" y="2419722"/>
          <a:ext cx="4032000" cy="2808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143293763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645818"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2162329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38774" y="5260171"/>
                <a:ext cx="42051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smtClean="0"/>
                  <a:t>1 hundred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 smtClean="0"/>
                  <a:t> 5 hundreds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74" y="5260171"/>
                <a:ext cx="4205126" cy="523220"/>
              </a:xfrm>
              <a:prstGeom prst="rect">
                <a:avLst/>
              </a:prstGeom>
              <a:blipFill>
                <a:blip r:embed="rId5"/>
                <a:stretch>
                  <a:fillRect l="-3043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781804" y="3522605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04" y="3522605"/>
                <a:ext cx="67839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971058"/>
              </p:ext>
            </p:extLst>
          </p:nvPr>
        </p:nvGraphicFramePr>
        <p:xfrm>
          <a:off x="5383982" y="2399674"/>
          <a:ext cx="2685140" cy="2451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1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5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2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596075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pic>
        <p:nvPicPr>
          <p:cNvPr id="83" name="Picture 8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7586" y="3065436"/>
            <a:ext cx="410901" cy="402764"/>
          </a:xfrm>
          <a:prstGeom prst="rect">
            <a:avLst/>
          </a:prstGeom>
        </p:spPr>
      </p:pic>
      <p:pic>
        <p:nvPicPr>
          <p:cNvPr id="85" name="Picture 84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7685" y="3423119"/>
            <a:ext cx="410901" cy="402764"/>
          </a:xfrm>
          <a:prstGeom prst="rect">
            <a:avLst/>
          </a:prstGeom>
        </p:spPr>
      </p:pic>
      <p:pic>
        <p:nvPicPr>
          <p:cNvPr id="87" name="Picture 86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804" y="3065436"/>
            <a:ext cx="410901" cy="402764"/>
          </a:xfrm>
          <a:prstGeom prst="rect">
            <a:avLst/>
          </a:prstGeom>
        </p:spPr>
      </p:pic>
      <p:pic>
        <p:nvPicPr>
          <p:cNvPr id="88" name="Picture 87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804" y="3423119"/>
            <a:ext cx="410901" cy="402764"/>
          </a:xfrm>
          <a:prstGeom prst="rect">
            <a:avLst/>
          </a:prstGeom>
        </p:spPr>
      </p:pic>
      <p:pic>
        <p:nvPicPr>
          <p:cNvPr id="89" name="Picture 88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7685" y="3070026"/>
            <a:ext cx="410901" cy="402764"/>
          </a:xfrm>
          <a:prstGeom prst="rect">
            <a:avLst/>
          </a:prstGeom>
        </p:spPr>
      </p:pic>
      <p:pic>
        <p:nvPicPr>
          <p:cNvPr id="90" name="Picture 8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7061" y="3065436"/>
            <a:ext cx="410901" cy="402764"/>
          </a:xfrm>
          <a:prstGeom prst="rect">
            <a:avLst/>
          </a:prstGeom>
        </p:spPr>
      </p:pic>
      <p:pic>
        <p:nvPicPr>
          <p:cNvPr id="91" name="Picture 9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2057" y="3065436"/>
            <a:ext cx="410901" cy="402764"/>
          </a:xfrm>
          <a:prstGeom prst="rect">
            <a:avLst/>
          </a:prstGeom>
        </p:spPr>
      </p:pic>
      <p:pic>
        <p:nvPicPr>
          <p:cNvPr id="92" name="Picture 9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7061" y="3423119"/>
            <a:ext cx="410901" cy="402764"/>
          </a:xfrm>
          <a:prstGeom prst="rect">
            <a:avLst/>
          </a:prstGeom>
        </p:spPr>
      </p:pic>
      <p:pic>
        <p:nvPicPr>
          <p:cNvPr id="93" name="Picture 9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2057" y="3423119"/>
            <a:ext cx="410901" cy="402764"/>
          </a:xfrm>
          <a:prstGeom prst="rect">
            <a:avLst/>
          </a:prstGeom>
        </p:spPr>
      </p:pic>
      <p:pic>
        <p:nvPicPr>
          <p:cNvPr id="94" name="Picture 9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7061" y="3776666"/>
            <a:ext cx="410901" cy="402764"/>
          </a:xfrm>
          <a:prstGeom prst="rect">
            <a:avLst/>
          </a:prstGeom>
        </p:spPr>
      </p:pic>
      <p:pic>
        <p:nvPicPr>
          <p:cNvPr id="95" name="Picture 94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3871" y="3073120"/>
            <a:ext cx="410901" cy="402764"/>
          </a:xfrm>
          <a:prstGeom prst="rect">
            <a:avLst/>
          </a:prstGeom>
        </p:spPr>
      </p:pic>
      <p:pic>
        <p:nvPicPr>
          <p:cNvPr id="96" name="Picture 95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3871" y="3423119"/>
            <a:ext cx="410901" cy="402764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7557368" y="4298731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901245" y="4298731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209098" y="4298731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543779" y="4298731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649678" y="1855474"/>
            <a:ext cx="1537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2,632 km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67512" y="579663"/>
            <a:ext cx="7525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 cyclist rides 4,154 km in May.  </a:t>
            </a:r>
          </a:p>
          <a:p>
            <a:r>
              <a:rPr lang="en-GB" sz="2800" dirty="0" smtClean="0"/>
              <a:t>In June she cycles 1,522 km.</a:t>
            </a:r>
          </a:p>
          <a:p>
            <a:r>
              <a:rPr lang="en-GB" sz="2800" dirty="0" smtClean="0"/>
              <a:t>How many more km does she cycle during May?</a:t>
            </a:r>
            <a:endParaRPr lang="en-GB" sz="2800" dirty="0"/>
          </a:p>
        </p:txBody>
      </p:sp>
      <p:pic>
        <p:nvPicPr>
          <p:cNvPr id="103" name="Picture 2" descr="Silhouette vector image of bike rider | Free SV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707" y="263920"/>
            <a:ext cx="1180421" cy="118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03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38252" y="3065436"/>
            <a:ext cx="410901" cy="402764"/>
          </a:xfrm>
          <a:prstGeom prst="rect">
            <a:avLst/>
          </a:prstGeom>
        </p:spPr>
      </p:pic>
      <p:pic>
        <p:nvPicPr>
          <p:cNvPr id="105" name="Picture 104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38252" y="3423119"/>
            <a:ext cx="410901" cy="402764"/>
          </a:xfrm>
          <a:prstGeom prst="rect">
            <a:avLst/>
          </a:prstGeom>
        </p:spPr>
      </p:pic>
      <p:cxnSp>
        <p:nvCxnSpPr>
          <p:cNvPr id="106" name="Straight Connector 105"/>
          <p:cNvCxnSpPr/>
          <p:nvPr/>
        </p:nvCxnSpPr>
        <p:spPr>
          <a:xfrm flipV="1">
            <a:off x="3802023" y="3474921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4248057" y="3482488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2788529" y="3836446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3257076" y="3474474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632827" y="5824979"/>
            <a:ext cx="4173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 thousand </a:t>
            </a:r>
            <a:r>
              <a:rPr lang="en-GB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 smtClean="0">
                <a:ea typeface="Cambria Math" panose="02040503050406030204" pitchFamily="18" charset="0"/>
              </a:rPr>
              <a:t> </a:t>
            </a:r>
            <a:r>
              <a:rPr lang="en-GB" sz="2800" dirty="0" smtClean="0"/>
              <a:t>10 hundreds </a:t>
            </a:r>
            <a:endParaRPr lang="en-GB" sz="2800" dirty="0"/>
          </a:p>
        </p:txBody>
      </p:sp>
      <p:pic>
        <p:nvPicPr>
          <p:cNvPr id="111" name="Picture 1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1461" y="4821988"/>
            <a:ext cx="410901" cy="402764"/>
          </a:xfrm>
          <a:prstGeom prst="rect">
            <a:avLst/>
          </a:prstGeom>
        </p:spPr>
      </p:pic>
      <p:pic>
        <p:nvPicPr>
          <p:cNvPr id="112" name="Picture 1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7586" y="3423119"/>
            <a:ext cx="410901" cy="402764"/>
          </a:xfrm>
          <a:prstGeom prst="rect">
            <a:avLst/>
          </a:prstGeom>
        </p:spPr>
      </p:pic>
      <p:pic>
        <p:nvPicPr>
          <p:cNvPr id="113" name="Picture 1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1461" y="3423119"/>
            <a:ext cx="410901" cy="402764"/>
          </a:xfrm>
          <a:prstGeom prst="rect">
            <a:avLst/>
          </a:prstGeom>
        </p:spPr>
      </p:pic>
      <p:pic>
        <p:nvPicPr>
          <p:cNvPr id="114" name="Picture 1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7586" y="3776666"/>
            <a:ext cx="410901" cy="402764"/>
          </a:xfrm>
          <a:prstGeom prst="rect">
            <a:avLst/>
          </a:prstGeom>
        </p:spPr>
      </p:pic>
      <p:pic>
        <p:nvPicPr>
          <p:cNvPr id="115" name="Picture 1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1461" y="3776666"/>
            <a:ext cx="410901" cy="402764"/>
          </a:xfrm>
          <a:prstGeom prst="rect">
            <a:avLst/>
          </a:prstGeom>
        </p:spPr>
      </p:pic>
      <p:pic>
        <p:nvPicPr>
          <p:cNvPr id="116" name="Picture 1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7586" y="4122651"/>
            <a:ext cx="410901" cy="402764"/>
          </a:xfrm>
          <a:prstGeom prst="rect">
            <a:avLst/>
          </a:prstGeom>
        </p:spPr>
      </p:pic>
      <p:pic>
        <p:nvPicPr>
          <p:cNvPr id="117" name="Picture 1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1461" y="4122651"/>
            <a:ext cx="410901" cy="402764"/>
          </a:xfrm>
          <a:prstGeom prst="rect">
            <a:avLst/>
          </a:prstGeom>
        </p:spPr>
      </p:pic>
      <p:pic>
        <p:nvPicPr>
          <p:cNvPr id="118" name="Picture 1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1461" y="4474080"/>
            <a:ext cx="410901" cy="402764"/>
          </a:xfrm>
          <a:prstGeom prst="rect">
            <a:avLst/>
          </a:prstGeom>
        </p:spPr>
      </p:pic>
      <p:pic>
        <p:nvPicPr>
          <p:cNvPr id="119" name="Picture 1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7586" y="4474080"/>
            <a:ext cx="410901" cy="402764"/>
          </a:xfrm>
          <a:prstGeom prst="rect">
            <a:avLst/>
          </a:prstGeom>
        </p:spPr>
      </p:pic>
      <p:pic>
        <p:nvPicPr>
          <p:cNvPr id="120" name="Picture 1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7586" y="4821988"/>
            <a:ext cx="410901" cy="402764"/>
          </a:xfrm>
          <a:prstGeom prst="rect">
            <a:avLst/>
          </a:prstGeom>
        </p:spPr>
      </p:pic>
      <p:cxnSp>
        <p:nvCxnSpPr>
          <p:cNvPr id="121" name="Straight Connector 120"/>
          <p:cNvCxnSpPr/>
          <p:nvPr/>
        </p:nvCxnSpPr>
        <p:spPr>
          <a:xfrm flipV="1">
            <a:off x="5583004" y="3229232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5367337" y="2900282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3</a:t>
            </a:r>
            <a:endParaRPr lang="en-GB" sz="2800" dirty="0"/>
          </a:p>
        </p:txBody>
      </p:sp>
      <p:sp>
        <p:nvSpPr>
          <p:cNvPr id="123" name="TextBox 122"/>
          <p:cNvSpPr txBox="1"/>
          <p:nvPr/>
        </p:nvSpPr>
        <p:spPr>
          <a:xfrm>
            <a:off x="6033648" y="2941226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632827" y="5543408"/>
                <a:ext cx="44471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smtClean="0"/>
                  <a:t>11 hundreds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 smtClean="0"/>
                  <a:t> 5 hundreds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27" y="5543408"/>
                <a:ext cx="4447179" cy="523220"/>
              </a:xfrm>
              <a:prstGeom prst="rect">
                <a:avLst/>
              </a:prstGeom>
              <a:blipFill>
                <a:blip r:embed="rId12"/>
                <a:stretch>
                  <a:fillRect l="-2881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5" name="Straight Connector 124"/>
          <p:cNvCxnSpPr/>
          <p:nvPr/>
        </p:nvCxnSpPr>
        <p:spPr>
          <a:xfrm flipV="1">
            <a:off x="1798975" y="4525415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2224818" y="4185902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V="1">
            <a:off x="2223930" y="4534322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2251054" y="4885974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1774889" y="4871987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792699" y="3482488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2240520" y="3091014"/>
            <a:ext cx="1825495" cy="6457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/>
          <p:cNvSpPr/>
          <p:nvPr/>
        </p:nvSpPr>
        <p:spPr>
          <a:xfrm>
            <a:off x="2234145" y="3971258"/>
            <a:ext cx="821875" cy="6457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TextBox 132"/>
          <p:cNvSpPr txBox="1"/>
          <p:nvPr/>
        </p:nvSpPr>
        <p:spPr>
          <a:xfrm>
            <a:off x="1371799" y="3142511"/>
            <a:ext cx="819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May</a:t>
            </a:r>
            <a:endParaRPr lang="en-GB" sz="2800" dirty="0"/>
          </a:p>
        </p:txBody>
      </p:sp>
      <p:sp>
        <p:nvSpPr>
          <p:cNvPr id="134" name="TextBox 133"/>
          <p:cNvSpPr txBox="1"/>
          <p:nvPr/>
        </p:nvSpPr>
        <p:spPr>
          <a:xfrm>
            <a:off x="1364376" y="4015572"/>
            <a:ext cx="854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June</a:t>
            </a:r>
            <a:endParaRPr lang="en-GB" sz="2800" dirty="0"/>
          </a:p>
        </p:txBody>
      </p:sp>
      <p:sp>
        <p:nvSpPr>
          <p:cNvPr id="135" name="TextBox 134"/>
          <p:cNvSpPr txBox="1"/>
          <p:nvPr/>
        </p:nvSpPr>
        <p:spPr>
          <a:xfrm>
            <a:off x="2726174" y="3186878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4,154</a:t>
            </a:r>
            <a:endParaRPr lang="en-GB" sz="2400" dirty="0"/>
          </a:p>
        </p:txBody>
      </p:sp>
      <p:sp>
        <p:nvSpPr>
          <p:cNvPr id="136" name="TextBox 135"/>
          <p:cNvSpPr txBox="1"/>
          <p:nvPr/>
        </p:nvSpPr>
        <p:spPr>
          <a:xfrm>
            <a:off x="2195375" y="4062470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1,522</a:t>
            </a:r>
            <a:endParaRPr lang="en-GB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071068" y="4277180"/>
            <a:ext cx="950891" cy="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3377255" y="3812133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?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004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60" grpId="0"/>
      <p:bldP spid="97" grpId="0"/>
      <p:bldP spid="98" grpId="0"/>
      <p:bldP spid="99" grpId="0"/>
      <p:bldP spid="100" grpId="0"/>
      <p:bldP spid="101" grpId="0"/>
      <p:bldP spid="110" grpId="0"/>
      <p:bldP spid="110" grpId="1"/>
      <p:bldP spid="122" grpId="0"/>
      <p:bldP spid="123" grpId="0"/>
      <p:bldP spid="124" grpId="0"/>
      <p:bldP spid="124" grpId="1"/>
      <p:bldP spid="131" grpId="0" animBg="1"/>
      <p:bldP spid="131" grpId="1" animBg="1"/>
      <p:bldP spid="132" grpId="0" animBg="1"/>
      <p:bldP spid="132" grpId="1" animBg="1"/>
      <p:bldP spid="133" grpId="1"/>
      <p:bldP spid="133" grpId="2"/>
      <p:bldP spid="134" grpId="0"/>
      <p:bldP spid="134" grpId="1"/>
      <p:bldP spid="135" grpId="0"/>
      <p:bldP spid="135" grpId="1"/>
      <p:bldP spid="136" grpId="0"/>
      <p:bldP spid="136" grpId="1"/>
      <p:bldP spid="137" grpId="0"/>
      <p:bldP spid="13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361" y="3753996"/>
            <a:ext cx="698532" cy="68469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224271" y="891674"/>
            <a:ext cx="574420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1 ten </a:t>
            </a:r>
            <a:r>
              <a:rPr lang="en-GB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 smtClean="0">
                <a:ea typeface="Cambria Math" panose="02040503050406030204" pitchFamily="18" charset="0"/>
              </a:rPr>
              <a:t> ____ ones</a:t>
            </a:r>
          </a:p>
          <a:p>
            <a:endParaRPr lang="en-GB" sz="3600" dirty="0">
              <a:latin typeface="KG Primary Penmanship" panose="02000506000000020003" pitchFamily="2" charset="0"/>
              <a:ea typeface="Cambria Math" panose="02040503050406030204" pitchFamily="18" charset="0"/>
            </a:endParaRPr>
          </a:p>
          <a:p>
            <a:r>
              <a:rPr lang="en-GB" sz="3600" dirty="0" smtClean="0">
                <a:ea typeface="Cambria Math" panose="02040503050406030204" pitchFamily="18" charset="0"/>
              </a:rPr>
              <a:t>1 hundred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ea typeface="Cambria Math" panose="02040503050406030204" pitchFamily="18" charset="0"/>
              </a:rPr>
              <a:t> ____ </a:t>
            </a:r>
            <a:r>
              <a:rPr lang="en-GB" sz="3600" dirty="0" smtClean="0">
                <a:ea typeface="Cambria Math" panose="02040503050406030204" pitchFamily="18" charset="0"/>
              </a:rPr>
              <a:t>tens</a:t>
            </a:r>
            <a:endParaRPr lang="en-GB" sz="3600" dirty="0">
              <a:ea typeface="Cambria Math" panose="02040503050406030204" pitchFamily="18" charset="0"/>
            </a:endParaRPr>
          </a:p>
          <a:p>
            <a:endParaRPr lang="en-GB" sz="3600" dirty="0">
              <a:latin typeface="KG Primary Penmanship" panose="02000506000000020003" pitchFamily="2" charset="0"/>
            </a:endParaRPr>
          </a:p>
          <a:p>
            <a:r>
              <a:rPr lang="en-GB" sz="3600" dirty="0" smtClean="0"/>
              <a:t>1 thousand </a:t>
            </a:r>
            <a:r>
              <a:rPr lang="en-GB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 smtClean="0">
                <a:ea typeface="Cambria Math" panose="02040503050406030204" pitchFamily="18" charset="0"/>
              </a:rPr>
              <a:t> </a:t>
            </a:r>
            <a:r>
              <a:rPr lang="en-GB" sz="3600" dirty="0" smtClean="0"/>
              <a:t>____ hundreds </a:t>
            </a:r>
            <a:endParaRPr lang="en-GB" sz="3600" dirty="0"/>
          </a:p>
        </p:txBody>
      </p:sp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163" y="3755987"/>
            <a:ext cx="711598" cy="69750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900390" y="1986021"/>
            <a:ext cx="877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/>
                </a:solidFill>
              </a:rPr>
              <a:t>10</a:t>
            </a:r>
            <a:endParaRPr lang="en-GB" sz="3600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5646" y="3063852"/>
            <a:ext cx="877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/>
                </a:solidFill>
              </a:rPr>
              <a:t>10</a:t>
            </a:r>
            <a:endParaRPr lang="en-GB" sz="3600" dirty="0">
              <a:solidFill>
                <a:schemeClr val="accent1"/>
              </a:solidFill>
            </a:endParaRPr>
          </a:p>
        </p:txBody>
      </p:sp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761" y="3755987"/>
            <a:ext cx="711598" cy="697506"/>
          </a:xfrm>
          <a:prstGeom prst="rect">
            <a:avLst/>
          </a:prstGeom>
        </p:spPr>
      </p:pic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4562" y="3755987"/>
            <a:ext cx="711598" cy="697506"/>
          </a:xfrm>
          <a:prstGeom prst="rect">
            <a:avLst/>
          </a:prstGeom>
        </p:spPr>
      </p:pic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232" y="3755987"/>
            <a:ext cx="711598" cy="697506"/>
          </a:xfrm>
          <a:prstGeom prst="rect">
            <a:avLst/>
          </a:prstGeom>
        </p:spPr>
      </p:pic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032" y="3741189"/>
            <a:ext cx="711598" cy="697506"/>
          </a:xfrm>
          <a:prstGeom prst="rect">
            <a:avLst/>
          </a:prstGeom>
        </p:spPr>
      </p:pic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163" y="4438695"/>
            <a:ext cx="711598" cy="697506"/>
          </a:xfrm>
          <a:prstGeom prst="rect">
            <a:avLst/>
          </a:prstGeom>
        </p:spPr>
      </p:pic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761" y="4438695"/>
            <a:ext cx="711598" cy="697506"/>
          </a:xfrm>
          <a:prstGeom prst="rect">
            <a:avLst/>
          </a:prstGeom>
        </p:spPr>
      </p:pic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4562" y="4438695"/>
            <a:ext cx="711598" cy="697506"/>
          </a:xfrm>
          <a:prstGeom prst="rect">
            <a:avLst/>
          </a:prstGeom>
        </p:spPr>
      </p:pic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232" y="4438695"/>
            <a:ext cx="711598" cy="697506"/>
          </a:xfrm>
          <a:prstGeom prst="rect">
            <a:avLst/>
          </a:prstGeom>
        </p:spPr>
      </p:pic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032" y="4423897"/>
            <a:ext cx="711598" cy="69750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909838" y="898608"/>
            <a:ext cx="877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/>
                </a:solidFill>
              </a:rPr>
              <a:t>10</a:t>
            </a:r>
            <a:endParaRPr lang="en-GB" sz="3600" dirty="0">
              <a:solidFill>
                <a:schemeClr val="accent1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0457" y="896171"/>
            <a:ext cx="747045" cy="74704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619968" y="994277"/>
            <a:ext cx="182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Have a think</a:t>
            </a:r>
            <a:endParaRPr lang="en-GB" sz="24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535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40" y="2589250"/>
            <a:ext cx="410901" cy="402764"/>
          </a:xfrm>
          <a:prstGeom prst="rect">
            <a:avLst/>
          </a:prstGeom>
        </p:spPr>
      </p:pic>
      <p:pic>
        <p:nvPicPr>
          <p:cNvPr id="74" name="Picture 73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844" y="2583668"/>
            <a:ext cx="410901" cy="402764"/>
          </a:xfrm>
          <a:prstGeom prst="rect">
            <a:avLst/>
          </a:prstGeom>
        </p:spPr>
      </p:pic>
      <p:pic>
        <p:nvPicPr>
          <p:cNvPr id="75" name="Picture 74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52" y="3012325"/>
            <a:ext cx="410901" cy="402764"/>
          </a:xfrm>
          <a:prstGeom prst="rect">
            <a:avLst/>
          </a:prstGeom>
        </p:spPr>
      </p:pic>
      <p:pic>
        <p:nvPicPr>
          <p:cNvPr id="76" name="Picture 75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156" y="3006743"/>
            <a:ext cx="410901" cy="402764"/>
          </a:xfrm>
          <a:prstGeom prst="rect">
            <a:avLst/>
          </a:prstGeom>
        </p:spPr>
      </p:pic>
      <p:pic>
        <p:nvPicPr>
          <p:cNvPr id="77" name="Picture 76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52" y="3469126"/>
            <a:ext cx="410901" cy="402764"/>
          </a:xfrm>
          <a:prstGeom prst="rect">
            <a:avLst/>
          </a:prstGeom>
        </p:spPr>
      </p:pic>
      <p:pic>
        <p:nvPicPr>
          <p:cNvPr id="78" name="Picture 77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156" y="3463544"/>
            <a:ext cx="410901" cy="402764"/>
          </a:xfrm>
          <a:prstGeom prst="rect">
            <a:avLst/>
          </a:prstGeom>
        </p:spPr>
      </p:pic>
      <p:pic>
        <p:nvPicPr>
          <p:cNvPr id="79" name="Picture 78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40" y="3906366"/>
            <a:ext cx="410901" cy="402764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7FF6D047-F838-6E40-BEDE-220AF205A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220766"/>
              </p:ext>
            </p:extLst>
          </p:nvPr>
        </p:nvGraphicFramePr>
        <p:xfrm>
          <a:off x="810917" y="1908320"/>
          <a:ext cx="4320000" cy="340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4329376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429684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2863585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15717" y="1091759"/>
                <a:ext cx="302783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000" dirty="0" smtClean="0"/>
                  <a:t>8,231 </a:t>
                </a:r>
                <a14:m>
                  <m:oMath xmlns:m="http://schemas.openxmlformats.org/officeDocument/2006/math">
                    <m:r>
                      <a:rPr lang="en-GB" sz="3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000" dirty="0" smtClean="0"/>
                  <a:t> 7,620 </a:t>
                </a:r>
                <a:r>
                  <a:rPr lang="en-GB" sz="3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3000" dirty="0" smtClean="0"/>
                  <a:t> </a:t>
                </a:r>
                <a:endParaRPr lang="en-GB" sz="3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717" y="1091759"/>
                <a:ext cx="3027835" cy="553998"/>
              </a:xfrm>
              <a:prstGeom prst="rect">
                <a:avLst/>
              </a:prstGeom>
              <a:blipFill>
                <a:blip r:embed="rId6"/>
                <a:stretch>
                  <a:fillRect l="-4628" t="-16484" b="-340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986440"/>
              </p:ext>
            </p:extLst>
          </p:nvPr>
        </p:nvGraphicFramePr>
        <p:xfrm>
          <a:off x="5240779" y="1900335"/>
          <a:ext cx="2685140" cy="2614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7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6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2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9499" y="2567110"/>
            <a:ext cx="410901" cy="402764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0914" y="2567110"/>
            <a:ext cx="410901" cy="402764"/>
          </a:xfrm>
          <a:prstGeom prst="rect">
            <a:avLst/>
          </a:prstGeom>
        </p:spPr>
      </p:pic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3648" y="2567110"/>
            <a:ext cx="410901" cy="402764"/>
          </a:xfrm>
          <a:prstGeom prst="rect">
            <a:avLst/>
          </a:prstGeom>
        </p:spPr>
      </p:pic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1749" y="2567110"/>
            <a:ext cx="410901" cy="402764"/>
          </a:xfrm>
          <a:prstGeom prst="rect">
            <a:avLst/>
          </a:prstGeom>
        </p:spPr>
      </p:pic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3648" y="3022219"/>
            <a:ext cx="410901" cy="402764"/>
          </a:xfrm>
          <a:prstGeom prst="rect">
            <a:avLst/>
          </a:prstGeom>
        </p:spPr>
      </p:pic>
      <p:pic>
        <p:nvPicPr>
          <p:cNvPr id="35" name="Picture 34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3552" y="2567110"/>
            <a:ext cx="410901" cy="40276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407546" y="3865023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</a:t>
            </a:r>
            <a:endParaRPr lang="en-GB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6760572" y="3865023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</a:t>
            </a:r>
            <a:endParaRPr lang="en-GB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6063888" y="3865023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6</a:t>
            </a:r>
            <a:endParaRPr lang="en-GB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5360888" y="3865023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0</a:t>
            </a:r>
            <a:endParaRPr lang="en-GB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3825787" y="1095605"/>
            <a:ext cx="7713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 smtClean="0">
                <a:solidFill>
                  <a:schemeClr val="accent1"/>
                </a:solidFill>
              </a:rPr>
              <a:t>611</a:t>
            </a:r>
            <a:endParaRPr lang="en-GB" sz="3000" dirty="0">
              <a:solidFill>
                <a:schemeClr val="accent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3121800" y="3090196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555715" y="2637441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9499" y="3015327"/>
            <a:ext cx="410901" cy="402764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0914" y="3015327"/>
            <a:ext cx="410901" cy="402764"/>
          </a:xfrm>
          <a:prstGeom prst="rect">
            <a:avLst/>
          </a:prstGeom>
        </p:spPr>
      </p:pic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9499" y="3463544"/>
            <a:ext cx="410901" cy="402764"/>
          </a:xfrm>
          <a:prstGeom prst="rect">
            <a:avLst/>
          </a:prstGeom>
        </p:spPr>
      </p:pic>
      <p:pic>
        <p:nvPicPr>
          <p:cNvPr id="50" name="Picture 4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0914" y="3463544"/>
            <a:ext cx="410901" cy="402764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9499" y="3911761"/>
            <a:ext cx="410901" cy="402764"/>
          </a:xfrm>
          <a:prstGeom prst="rect">
            <a:avLst/>
          </a:prstGeom>
        </p:spPr>
      </p:pic>
      <p:pic>
        <p:nvPicPr>
          <p:cNvPr id="52" name="Picture 5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0914" y="3911761"/>
            <a:ext cx="410901" cy="402764"/>
          </a:xfrm>
          <a:prstGeom prst="rect">
            <a:avLst/>
          </a:prstGeom>
        </p:spPr>
      </p:pic>
      <p:pic>
        <p:nvPicPr>
          <p:cNvPr id="53" name="Picture 5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9499" y="4359978"/>
            <a:ext cx="410901" cy="402764"/>
          </a:xfrm>
          <a:prstGeom prst="rect">
            <a:avLst/>
          </a:prstGeom>
        </p:spPr>
      </p:pic>
      <p:pic>
        <p:nvPicPr>
          <p:cNvPr id="54" name="Picture 5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0914" y="4359978"/>
            <a:ext cx="410901" cy="402764"/>
          </a:xfrm>
          <a:prstGeom prst="rect">
            <a:avLst/>
          </a:prstGeom>
        </p:spPr>
      </p:pic>
      <p:pic>
        <p:nvPicPr>
          <p:cNvPr id="55" name="Picture 5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9499" y="4808194"/>
            <a:ext cx="410901" cy="402764"/>
          </a:xfrm>
          <a:prstGeom prst="rect">
            <a:avLst/>
          </a:prstGeom>
        </p:spPr>
      </p:pic>
      <p:pic>
        <p:nvPicPr>
          <p:cNvPr id="56" name="Picture 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0914" y="4808194"/>
            <a:ext cx="410901" cy="402764"/>
          </a:xfrm>
          <a:prstGeom prst="rect">
            <a:avLst/>
          </a:prstGeom>
        </p:spPr>
      </p:pic>
      <p:cxnSp>
        <p:nvCxnSpPr>
          <p:cNvPr id="57" name="Straight Connector 56"/>
          <p:cNvCxnSpPr/>
          <p:nvPr/>
        </p:nvCxnSpPr>
        <p:spPr>
          <a:xfrm flipV="1">
            <a:off x="5412733" y="2710866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233506" y="2417518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7</a:t>
            </a:r>
            <a:endParaRPr lang="en-GB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5882796" y="2472609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</a:t>
            </a:r>
            <a:endParaRPr lang="en-GB" sz="2800" dirty="0"/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2495399" y="4868436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2027651" y="4879230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2032484" y="4425454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498200" y="4425454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2032484" y="3985833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2505704" y="3981812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404208" y="3509765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936460" y="3520559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941293" y="3066783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1407009" y="3066783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941293" y="2627162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1414513" y="2623141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960952" y="3966608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79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894" y="3906366"/>
            <a:ext cx="427221" cy="418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348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39" grpId="1"/>
      <p:bldP spid="40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 1 - 5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26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95889" y="591871"/>
                <a:ext cx="26885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smtClean="0"/>
                  <a:t>2,534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 smtClean="0"/>
                  <a:t> 1,702 </a:t>
                </a:r>
                <a:r>
                  <a:rPr lang="en-GB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89" y="591871"/>
                <a:ext cx="2688557" cy="523220"/>
              </a:xfrm>
              <a:prstGeom prst="rect">
                <a:avLst/>
              </a:prstGeom>
              <a:blipFill>
                <a:blip r:embed="rId5"/>
                <a:stretch>
                  <a:fillRect l="-4762" t="-13953" r="-454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416892" y="2376432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892" y="2376432"/>
                <a:ext cx="67839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93059"/>
              </p:ext>
            </p:extLst>
          </p:nvPr>
        </p:nvGraphicFramePr>
        <p:xfrm>
          <a:off x="5278368" y="1276630"/>
          <a:ext cx="2685140" cy="2614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1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7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0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1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2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3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3443943" y="625328"/>
            <a:ext cx="1056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832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5892074" y="1002661"/>
            <a:ext cx="781050" cy="3011439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1108165" y="3973156"/>
            <a:ext cx="3987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5 hundreds </a:t>
            </a:r>
            <a:r>
              <a:rPr lang="en-GB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– </a:t>
            </a:r>
            <a:r>
              <a:rPr lang="en-GB" sz="2800" dirty="0" smtClean="0"/>
              <a:t>7 </a:t>
            </a:r>
            <a:r>
              <a:rPr lang="en-GB" sz="2800" dirty="0"/>
              <a:t>hundreds 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70" name="TextBox 69"/>
          <p:cNvSpPr txBox="1"/>
          <p:nvPr/>
        </p:nvSpPr>
        <p:spPr>
          <a:xfrm>
            <a:off x="1108166" y="4889784"/>
            <a:ext cx="3987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7 hundreds </a:t>
            </a:r>
            <a:r>
              <a:rPr lang="en-GB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– </a:t>
            </a:r>
            <a:r>
              <a:rPr lang="en-GB" sz="2800" dirty="0" smtClean="0"/>
              <a:t>5 </a:t>
            </a:r>
            <a:r>
              <a:rPr lang="en-GB" sz="2800" dirty="0"/>
              <a:t>hundreds 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71" name="Multiply 70"/>
          <p:cNvSpPr/>
          <p:nvPr/>
        </p:nvSpPr>
        <p:spPr>
          <a:xfrm>
            <a:off x="4831323" y="3991200"/>
            <a:ext cx="1938183" cy="1797518"/>
          </a:xfrm>
          <a:prstGeom prst="mathMultiply">
            <a:avLst>
              <a:gd name="adj1" fmla="val 18221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416892" y="2376432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892" y="2376432"/>
                <a:ext cx="67839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555308"/>
              </p:ext>
            </p:extLst>
          </p:nvPr>
        </p:nvGraphicFramePr>
        <p:xfrm>
          <a:off x="5279476" y="1277769"/>
          <a:ext cx="2685140" cy="2614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1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7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0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3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5940417" y="1788548"/>
            <a:ext cx="646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</a:t>
            </a:r>
            <a:endParaRPr lang="en-GB" sz="2800" dirty="0"/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5424876" y="2046213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265043" y="1742128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</a:t>
            </a:r>
            <a:endParaRPr lang="en-GB" sz="2800" dirty="0"/>
          </a:p>
        </p:txBody>
      </p:sp>
      <p:sp>
        <p:nvSpPr>
          <p:cNvPr id="80" name="TextBox 79"/>
          <p:cNvSpPr txBox="1"/>
          <p:nvPr/>
        </p:nvSpPr>
        <p:spPr>
          <a:xfrm>
            <a:off x="6117654" y="3251988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8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922218" y="3973156"/>
                <a:ext cx="41730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smtClean="0"/>
                  <a:t>15 hundreds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–</m:t>
                    </m:r>
                  </m:oMath>
                </a14:m>
                <a:r>
                  <a:rPr lang="en-GB" sz="2800" dirty="0" smtClean="0">
                    <a:ea typeface="Cambria Math" panose="02040503050406030204" pitchFamily="18" charset="0"/>
                  </a:rPr>
                  <a:t> </a:t>
                </a:r>
                <a:r>
                  <a:rPr lang="en-GB" sz="2800" dirty="0" smtClean="0"/>
                  <a:t>7 </a:t>
                </a:r>
                <a:r>
                  <a:rPr lang="en-GB" sz="2800" dirty="0"/>
                  <a:t>hundreds </a:t>
                </a:r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18" y="3973156"/>
                <a:ext cx="4173065" cy="523220"/>
              </a:xfrm>
              <a:prstGeom prst="rect">
                <a:avLst/>
              </a:prstGeom>
              <a:blipFill>
                <a:blip r:embed="rId7"/>
                <a:stretch>
                  <a:fillRect l="-2920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3688" y="1629387"/>
            <a:ext cx="747045" cy="7470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73199" y="1727493"/>
            <a:ext cx="182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Have a think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41338" y="3259788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0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983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8" grpId="1"/>
      <p:bldP spid="67" grpId="0"/>
      <p:bldP spid="68" grpId="0" animBg="1"/>
      <p:bldP spid="68" grpId="1" animBg="1"/>
      <p:bldP spid="69" grpId="0"/>
      <p:bldP spid="69" grpId="1"/>
      <p:bldP spid="70" grpId="0"/>
      <p:bldP spid="70" grpId="1"/>
      <p:bldP spid="71" grpId="0" animBg="1"/>
      <p:bldP spid="71" grpId="1" animBg="1"/>
      <p:bldP spid="73" grpId="0"/>
      <p:bldP spid="77" grpId="0"/>
      <p:bldP spid="79" grpId="0"/>
      <p:bldP spid="80" grpId="0"/>
      <p:bldP spid="81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23283" y="1454167"/>
                <a:ext cx="6024015" cy="1532334"/>
              </a:xfrm>
              <a:prstGeom prst="wedgeRoundRectCallout">
                <a:avLst>
                  <a:gd name="adj1" fmla="val -35030"/>
                  <a:gd name="adj2" fmla="val -69316"/>
                  <a:gd name="adj3" fmla="val 16667"/>
                </a:avLst>
              </a:prstGeom>
              <a:noFill/>
              <a:ln w="28575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/>
                  <a:t>The answer to 1,364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 smtClean="0"/>
                  <a:t> 630 will have 1 thousand because there is nothing to subtract from 1 thousand</a:t>
                </a:r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283" y="1454167"/>
                <a:ext cx="6024015" cy="1532334"/>
              </a:xfrm>
              <a:prstGeom prst="wedgeRoundRectCallout">
                <a:avLst>
                  <a:gd name="adj1" fmla="val -35030"/>
                  <a:gd name="adj2" fmla="val -69316"/>
                  <a:gd name="adj3" fmla="val 16667"/>
                </a:avLst>
              </a:prstGeom>
              <a:blipFill>
                <a:blip r:embed="rId5"/>
                <a:stretch>
                  <a:fillRect r="-504" b="-3934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30" y="463984"/>
            <a:ext cx="1300373" cy="8980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85488" y="4480959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488" y="4480959"/>
                <a:ext cx="678391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104710"/>
              </p:ext>
            </p:extLst>
          </p:nvPr>
        </p:nvGraphicFramePr>
        <p:xfrm>
          <a:off x="5081954" y="3307012"/>
          <a:ext cx="2685140" cy="2614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6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3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3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5075344" y="3141203"/>
            <a:ext cx="781050" cy="3011439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232061" y="4127250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71789" y="3804143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0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757337" y="3839732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899128" y="5262149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7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657546" y="838677"/>
            <a:ext cx="182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Have a think</a:t>
            </a:r>
            <a:endParaRPr lang="en-GB" sz="2400" dirty="0">
              <a:latin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298" y="695987"/>
            <a:ext cx="747045" cy="7470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18230" y="3256676"/>
            <a:ext cx="31577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Explain why Dexter is not </a:t>
            </a:r>
            <a:r>
              <a:rPr lang="en-GB" sz="2800" dirty="0" smtClean="0"/>
              <a:t>correct</a:t>
            </a:r>
            <a:r>
              <a:rPr lang="en-GB" sz="28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373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|10.2|9.8|14.2|5.7|4.5|0.9|5.2|9.9|5.4|5.5|3.7|4.2|1.1|1.1|4.7|1.2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2.3|2.9|1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7.9|5.2|1.2|11.2|5.5|2.1|3.8|0.9|5.2|2.3|3.3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9|4.7|10.6|8.2|16.9|5.4|0.8|0.7|2.1|2.5|9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3.4|14.8|8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|2.2|10.5|4.5|11.9|5.2|5.6|4|5.3|4.9|5"/>
</p:tagLst>
</file>

<file path=ppt/theme/theme1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22d4c35-b548-4432-90ae-af4376e1c4b4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180FBDF-066F-445D-A19C-04DFF4E230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3693</TotalTime>
  <Words>306</Words>
  <Application>Microsoft Office PowerPoint</Application>
  <PresentationFormat>On-screen Show (4:3)</PresentationFormat>
  <Paragraphs>160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11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Comic Sans MS</vt:lpstr>
      <vt:lpstr>KG Primary Penmanship</vt:lpstr>
      <vt:lpstr>1_Title slide</vt:lpstr>
      <vt:lpstr>1_Get ready title</vt:lpstr>
      <vt:lpstr>Get ready questions</vt:lpstr>
      <vt:lpstr>1_Let's learn title</vt:lpstr>
      <vt:lpstr>Let's learn slides</vt:lpstr>
      <vt:lpstr>1_Your turn</vt:lpstr>
      <vt:lpstr>Your turn activity lesson</vt:lpstr>
      <vt:lpstr>Custom Design</vt:lpstr>
      <vt:lpstr>1_Custom Design</vt:lpstr>
      <vt:lpstr>2_Custom Design</vt:lpstr>
      <vt:lpstr>3_Custom Design</vt:lpstr>
      <vt:lpstr>Title slide</vt:lpstr>
      <vt:lpstr>Get ready title</vt:lpstr>
      <vt:lpstr>Let's learn title</vt:lpstr>
      <vt:lpstr>Your turn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1 - 5 on the worksheet</vt:lpstr>
      <vt:lpstr>PowerPoint Presentation</vt:lpstr>
      <vt:lpstr>PowerPoint Presentation</vt:lpstr>
      <vt:lpstr>PowerPoint Presentation</vt:lpstr>
      <vt:lpstr>Have a go at questions 6 - 9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LTodd</cp:lastModifiedBy>
  <cp:revision>427</cp:revision>
  <dcterms:created xsi:type="dcterms:W3CDTF">2019-07-05T11:02:13Z</dcterms:created>
  <dcterms:modified xsi:type="dcterms:W3CDTF">2020-10-21T09:31:28Z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