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6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67" r:id="rId18"/>
    <p:sldId id="279" r:id="rId19"/>
    <p:sldId id="280" r:id="rId20"/>
    <p:sldId id="281" r:id="rId21"/>
    <p:sldId id="282" r:id="rId22"/>
    <p:sldId id="283" r:id="rId23"/>
    <p:sldId id="284" r:id="rId24"/>
    <p:sldId id="265" r:id="rId25"/>
    <p:sldId id="264" r:id="rId26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27"/>
      <p:bold r:id="rId28"/>
    </p:embeddedFont>
    <p:embeddedFont>
      <p:font typeface="Sassoon Infant Md" panose="02000603050000020003" pitchFamily="50" charset="0"/>
      <p:regular r:id="rId29"/>
    </p:embeddedFont>
    <p:embeddedFont>
      <p:font typeface="Tuffy" panose="020B0603060100000000" pitchFamily="34" charset="0"/>
      <p:regular r:id="rId30"/>
      <p:bold r:id="rId31"/>
      <p:italic r:id="rId32"/>
      <p:boldItalic r:id="rId33"/>
    </p:embeddedFont>
    <p:embeddedFont>
      <p:font typeface="Twinkl SemiBold" pitchFamily="2" charset="0"/>
      <p:bold r:id="rId34"/>
    </p:embeddedFont>
    <p:embeddedFont>
      <p:font typeface="Twinkl" pitchFamily="2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446" y="10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r">
              <a:lnSpc>
                <a:spcPct val="107000"/>
              </a:lnSpc>
              <a:spcAft>
                <a:spcPts val="0"/>
              </a:spcAft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" panose="020B0603060100000000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| </a:t>
            </a:r>
            <a:r>
              <a:rPr lang="en-GB" sz="800" dirty="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Year 3 | Measurement | Telling the Time | Lesson 2 of 7: Minutes Past the Hour 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smtClean="0"/>
              <a:t>Maths</a:t>
            </a:r>
            <a:endParaRPr lang="en-GB" altLang="en-US" sz="5400" b="0" smtClean="0"/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71" r="279" b="14588"/>
          <a:stretch/>
        </p:blipFill>
        <p:spPr>
          <a:xfrm>
            <a:off x="755650" y="1985319"/>
            <a:ext cx="7632699" cy="4107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3023684" y="2146987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4526063" y="2364478"/>
            <a:ext cx="116936" cy="2678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0966810">
            <a:off x="4523687" y="2828988"/>
            <a:ext cx="136736" cy="175666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70203" y="2146987"/>
            <a:ext cx="3281548" cy="3112499"/>
            <a:chOff x="2970203" y="2146987"/>
            <a:chExt cx="3281548" cy="3112499"/>
          </a:xfrm>
          <a:effectLst/>
        </p:grpSpPr>
        <p:sp>
          <p:nvSpPr>
            <p:cNvPr id="20" name="Rectangle 19"/>
            <p:cNvSpPr/>
            <p:nvPr/>
          </p:nvSpPr>
          <p:spPr>
            <a:xfrm>
              <a:off x="2970203" y="2146987"/>
              <a:ext cx="3281548" cy="31124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81" t="752" r="17259" b="45223"/>
            <a:stretch/>
          </p:blipFill>
          <p:spPr>
            <a:xfrm>
              <a:off x="3049756" y="2220416"/>
              <a:ext cx="3165545" cy="295951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879" b="49970"/>
            <a:stretch/>
          </p:blipFill>
          <p:spPr>
            <a:xfrm rot="4308372">
              <a:off x="4320177" y="3201606"/>
              <a:ext cx="208876" cy="2825773"/>
            </a:xfrm>
            <a:prstGeom prst="rect">
              <a:avLst/>
            </a:prstGeom>
          </p:spPr>
        </p:pic>
      </p:grpSp>
      <p:pic>
        <p:nvPicPr>
          <p:cNvPr id="5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Count clockwise in multiples of five, then count on in single minutes.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2192" y="697112"/>
            <a:ext cx="491961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Minute Past the Hour</a:t>
            </a:r>
            <a:endParaRPr lang="en-GB" sz="40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8464" y="5491489"/>
            <a:ext cx="208707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12 minutes past 6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091750" y="2112713"/>
            <a:ext cx="2174363" cy="2174363"/>
            <a:chOff x="913158" y="2101601"/>
            <a:chExt cx="2174363" cy="2174363"/>
          </a:xfrm>
          <a:effectLst/>
        </p:grpSpPr>
        <p:sp>
          <p:nvSpPr>
            <p:cNvPr id="24" name="Oval 23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44653" y="2359244"/>
              <a:ext cx="211137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 smtClean="0">
                  <a:latin typeface="Twinkl" pitchFamily="50" charset="0"/>
                </a:rPr>
                <a:t>The big hand is </a:t>
              </a:r>
            </a:p>
            <a:p>
              <a:pPr algn="ctr"/>
              <a:r>
                <a:rPr lang="en-GB" dirty="0" smtClean="0">
                  <a:latin typeface="Twinkl" pitchFamily="50" charset="0"/>
                </a:rPr>
                <a:t>at 2 minutes after the 2. 10 minutes plus 2 minutes = 12 minutes past the hour.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39357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29174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Use the Blank Clock Face </a:t>
            </a:r>
            <a:r>
              <a:rPr lang="en-GB" dirty="0" smtClean="0">
                <a:latin typeface="Twinkl" pitchFamily="50" charset="0"/>
              </a:rPr>
              <a:t>Sheet.</a:t>
            </a:r>
          </a:p>
          <a:p>
            <a:pPr algn="ctr"/>
            <a:r>
              <a:rPr lang="en-GB" dirty="0" smtClean="0">
                <a:latin typeface="Twinkl" pitchFamily="50" charset="0"/>
              </a:rPr>
              <a:t>Draw </a:t>
            </a:r>
            <a:r>
              <a:rPr lang="en-GB" dirty="0">
                <a:latin typeface="Twinkl" pitchFamily="50" charset="0"/>
              </a:rPr>
              <a:t>hands on the clocks to show these times: 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4946" y="697112"/>
            <a:ext cx="283410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Clock Hands</a:t>
            </a:r>
            <a:endParaRPr lang="en-GB" sz="40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11994"/>
          <a:stretch/>
        </p:blipFill>
        <p:spPr>
          <a:xfrm>
            <a:off x="755650" y="1990725"/>
            <a:ext cx="7632700" cy="410527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16458" y="2268672"/>
            <a:ext cx="1533525" cy="1533525"/>
            <a:chOff x="3100429" y="4428981"/>
            <a:chExt cx="1533525" cy="1533525"/>
          </a:xfrm>
        </p:grpSpPr>
        <p:sp>
          <p:nvSpPr>
            <p:cNvPr id="23" name="Oval 22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155245" y="4661375"/>
              <a:ext cx="1423893" cy="1068736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000" dirty="0" smtClean="0">
                  <a:latin typeface="Twinkl" pitchFamily="50" charset="0"/>
                </a:rPr>
                <a:t>a.</a:t>
              </a:r>
            </a:p>
            <a:p>
              <a:pPr algn="ctr"/>
              <a:r>
                <a:rPr lang="en-GB" sz="2000" dirty="0" smtClean="0">
                  <a:latin typeface="Twinkl" pitchFamily="50" charset="0"/>
                </a:rPr>
                <a:t>16 </a:t>
              </a:r>
              <a:r>
                <a:rPr lang="en-GB" sz="2000" dirty="0">
                  <a:latin typeface="Twinkl" pitchFamily="50" charset="0"/>
                </a:rPr>
                <a:t>minutes past 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808014" y="2268672"/>
            <a:ext cx="1533525" cy="1533525"/>
            <a:chOff x="3100429" y="4428981"/>
            <a:chExt cx="1533525" cy="1533525"/>
          </a:xfrm>
        </p:grpSpPr>
        <p:sp>
          <p:nvSpPr>
            <p:cNvPr id="28" name="Oval 27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55245" y="4661375"/>
              <a:ext cx="1423893" cy="1068736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000" dirty="0" smtClean="0">
                  <a:latin typeface="Twinkl" pitchFamily="50" charset="0"/>
                </a:rPr>
                <a:t>b.</a:t>
              </a:r>
            </a:p>
            <a:p>
              <a:pPr algn="ctr"/>
              <a:r>
                <a:rPr lang="en-GB" sz="2000" dirty="0" smtClean="0">
                  <a:latin typeface="Twinkl" pitchFamily="50" charset="0"/>
                </a:rPr>
                <a:t>22 </a:t>
              </a:r>
              <a:r>
                <a:rPr lang="en-GB" sz="2000" dirty="0">
                  <a:latin typeface="Twinkl" pitchFamily="50" charset="0"/>
                </a:rPr>
                <a:t>minutes past 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99570" y="2268672"/>
            <a:ext cx="1533525" cy="1533525"/>
            <a:chOff x="3100429" y="4428981"/>
            <a:chExt cx="1533525" cy="1533525"/>
          </a:xfrm>
        </p:grpSpPr>
        <p:sp>
          <p:nvSpPr>
            <p:cNvPr id="31" name="Oval 30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55245" y="4661375"/>
              <a:ext cx="1423893" cy="1068736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000" dirty="0" smtClean="0">
                  <a:latin typeface="Twinkl" pitchFamily="50" charset="0"/>
                </a:rPr>
                <a:t>c</a:t>
              </a:r>
              <a:r>
                <a:rPr lang="en-GB" sz="2000" dirty="0">
                  <a:latin typeface="Twinkl" pitchFamily="50" charset="0"/>
                </a:rPr>
                <a:t>. </a:t>
              </a:r>
              <a:endParaRPr lang="en-GB" sz="2000" dirty="0" smtClean="0">
                <a:latin typeface="Twinkl" pitchFamily="50" charset="0"/>
              </a:endParaRPr>
            </a:p>
            <a:p>
              <a:pPr algn="ctr"/>
              <a:r>
                <a:rPr lang="en-GB" sz="2000" dirty="0" smtClean="0">
                  <a:latin typeface="Twinkl" pitchFamily="50" charset="0"/>
                </a:rPr>
                <a:t>6 </a:t>
              </a:r>
              <a:r>
                <a:rPr lang="en-GB" sz="2000" dirty="0">
                  <a:latin typeface="Twinkl" pitchFamily="50" charset="0"/>
                </a:rPr>
                <a:t>minutes past </a:t>
              </a:r>
              <a:r>
                <a:rPr lang="en-GB" sz="2000" dirty="0" smtClean="0">
                  <a:latin typeface="Twinkl" pitchFamily="50" charset="0"/>
                </a:rPr>
                <a:t>4</a:t>
              </a:r>
              <a:endParaRPr lang="en-GB" sz="2000" dirty="0">
                <a:latin typeface="Twinkl" pitchFamily="50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649933" y="4179093"/>
            <a:ext cx="1533525" cy="1533525"/>
            <a:chOff x="3100429" y="4428981"/>
            <a:chExt cx="1533525" cy="1533525"/>
          </a:xfrm>
        </p:grpSpPr>
        <p:sp>
          <p:nvSpPr>
            <p:cNvPr id="34" name="Oval 33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155245" y="4661375"/>
              <a:ext cx="1423893" cy="1068736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000" dirty="0" smtClean="0">
                  <a:latin typeface="Twinkl" pitchFamily="50" charset="0"/>
                </a:rPr>
                <a:t>d</a:t>
              </a:r>
              <a:r>
                <a:rPr lang="en-GB" sz="2000" dirty="0">
                  <a:latin typeface="Twinkl" pitchFamily="50" charset="0"/>
                </a:rPr>
                <a:t>. </a:t>
              </a:r>
              <a:endParaRPr lang="en-GB" sz="2000" dirty="0" smtClean="0">
                <a:latin typeface="Twinkl" pitchFamily="50" charset="0"/>
              </a:endParaRPr>
            </a:p>
            <a:p>
              <a:pPr algn="ctr"/>
              <a:r>
                <a:rPr lang="en-GB" sz="2000" dirty="0" smtClean="0">
                  <a:latin typeface="Twinkl" pitchFamily="50" charset="0"/>
                </a:rPr>
                <a:t>28 </a:t>
              </a:r>
              <a:r>
                <a:rPr lang="en-GB" sz="2000" dirty="0">
                  <a:latin typeface="Twinkl" pitchFamily="50" charset="0"/>
                </a:rPr>
                <a:t>minutes past 7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938711" y="4179093"/>
            <a:ext cx="1533525" cy="1533525"/>
            <a:chOff x="3100429" y="4428981"/>
            <a:chExt cx="1533525" cy="1533525"/>
          </a:xfrm>
        </p:grpSpPr>
        <p:sp>
          <p:nvSpPr>
            <p:cNvPr id="37" name="Oval 36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155245" y="4661375"/>
              <a:ext cx="1423893" cy="1068736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000" dirty="0" smtClean="0">
                  <a:latin typeface="Twinkl" pitchFamily="50" charset="0"/>
                </a:rPr>
                <a:t>e</a:t>
              </a:r>
              <a:r>
                <a:rPr lang="en-GB" sz="2000" dirty="0">
                  <a:latin typeface="Twinkl" pitchFamily="50" charset="0"/>
                </a:rPr>
                <a:t>. </a:t>
              </a:r>
              <a:endParaRPr lang="en-GB" sz="2000" dirty="0" smtClean="0">
                <a:latin typeface="Twinkl" pitchFamily="50" charset="0"/>
              </a:endParaRPr>
            </a:p>
            <a:p>
              <a:pPr algn="ctr"/>
              <a:r>
                <a:rPr lang="en-GB" sz="2000" dirty="0" smtClean="0">
                  <a:latin typeface="Twinkl" pitchFamily="50" charset="0"/>
                </a:rPr>
                <a:t>13 </a:t>
              </a:r>
              <a:r>
                <a:rPr lang="en-GB" sz="2000" dirty="0">
                  <a:latin typeface="Twinkl" pitchFamily="50" charset="0"/>
                </a:rPr>
                <a:t>minutes past 5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038350" y="4945855"/>
            <a:ext cx="506730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Be sure to use a ruler! </a:t>
            </a:r>
          </a:p>
          <a:p>
            <a:pPr algn="ctr"/>
            <a:r>
              <a:rPr lang="en-GB" dirty="0"/>
              <a:t>Remember – the big hand points to the minutes, and the small hand points to the hour. </a:t>
            </a:r>
          </a:p>
        </p:txBody>
      </p:sp>
    </p:spTree>
    <p:extLst>
      <p:ext uri="{BB962C8B-B14F-4D97-AF65-F5344CB8AC3E}">
        <p14:creationId xmlns:p14="http://schemas.microsoft.com/office/powerpoint/2010/main" val="372010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1172" r="4092" b="21479"/>
          <a:stretch/>
        </p:blipFill>
        <p:spPr>
          <a:xfrm>
            <a:off x="752475" y="1998020"/>
            <a:ext cx="7639050" cy="4097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latin typeface="Twinkl" pitchFamily="50" charset="0"/>
              </a:rPr>
              <a:t>a) 16 </a:t>
            </a:r>
            <a:r>
              <a:rPr lang="en-GB" dirty="0">
                <a:latin typeface="Twinkl" pitchFamily="50" charset="0"/>
              </a:rPr>
              <a:t>minutes past 3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4946" y="697112"/>
            <a:ext cx="283410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>
                <a:latin typeface="+mj-lt"/>
              </a:rPr>
              <a:t>Clock Hands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2889641" y="2255546"/>
            <a:ext cx="3364717" cy="3356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780544">
            <a:off x="4526063" y="2478778"/>
            <a:ext cx="127060" cy="291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6074049">
            <a:off x="4523687" y="2958998"/>
            <a:ext cx="148574" cy="190874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838652" y="3833298"/>
            <a:ext cx="2174363" cy="2174363"/>
            <a:chOff x="913158" y="2101601"/>
            <a:chExt cx="2174363" cy="2174363"/>
          </a:xfrm>
          <a:effectLst/>
        </p:grpSpPr>
        <p:sp>
          <p:nvSpPr>
            <p:cNvPr id="21" name="Oval 20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44653" y="2450118"/>
              <a:ext cx="211137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The big hand points 1 minute after the 3. The small hand points just after the 3.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37260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1172" r="4092" b="21479"/>
          <a:stretch/>
        </p:blipFill>
        <p:spPr>
          <a:xfrm>
            <a:off x="752475" y="1998020"/>
            <a:ext cx="7639050" cy="4097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latin typeface="Twinkl" pitchFamily="50" charset="0"/>
              </a:rPr>
              <a:t>b) 22 </a:t>
            </a:r>
            <a:r>
              <a:rPr lang="en-GB" dirty="0">
                <a:latin typeface="Twinkl" pitchFamily="50" charset="0"/>
              </a:rPr>
              <a:t>minutes past 11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4946" y="697112"/>
            <a:ext cx="283410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>
                <a:latin typeface="+mj-lt"/>
              </a:rPr>
              <a:t>Clock Hands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2889641" y="2255546"/>
            <a:ext cx="3364717" cy="3356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7929407">
            <a:off x="4526063" y="2478778"/>
            <a:ext cx="127060" cy="291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444768">
            <a:off x="4523687" y="2958998"/>
            <a:ext cx="148574" cy="190874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838652" y="3833298"/>
            <a:ext cx="2174363" cy="2174363"/>
            <a:chOff x="913158" y="2101601"/>
            <a:chExt cx="2174363" cy="2174363"/>
          </a:xfrm>
          <a:effectLst/>
        </p:grpSpPr>
        <p:sp>
          <p:nvSpPr>
            <p:cNvPr id="21" name="Oval 20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44653" y="2359244"/>
              <a:ext cx="211137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points 2 minutes after the 4.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The small </a:t>
              </a:r>
              <a:r>
                <a:rPr lang="en-GB" dirty="0" smtClean="0">
                  <a:latin typeface="Twinkl" pitchFamily="50" charset="0"/>
                </a:rPr>
                <a:t>hand points </a:t>
              </a:r>
              <a:r>
                <a:rPr lang="en-GB" dirty="0">
                  <a:latin typeface="Twinkl" pitchFamily="50" charset="0"/>
                </a:rPr>
                <a:t>between </a:t>
              </a:r>
              <a:endParaRPr lang="en-GB" dirty="0" smtClean="0">
                <a:latin typeface="Twinkl" pitchFamily="50" charset="0"/>
              </a:endParaRPr>
            </a:p>
            <a:p>
              <a:pPr algn="ctr"/>
              <a:r>
                <a:rPr lang="en-GB" dirty="0" smtClean="0">
                  <a:latin typeface="Twinkl" pitchFamily="50" charset="0"/>
                </a:rPr>
                <a:t>the </a:t>
              </a:r>
              <a:r>
                <a:rPr lang="en-GB" dirty="0">
                  <a:latin typeface="Twinkl" pitchFamily="50" charset="0"/>
                </a:rPr>
                <a:t>11 and 12.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11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1172" r="4092" b="21479"/>
          <a:stretch/>
        </p:blipFill>
        <p:spPr>
          <a:xfrm>
            <a:off x="752475" y="1998020"/>
            <a:ext cx="7639050" cy="4097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latin typeface="Twinkl" pitchFamily="50" charset="0"/>
              </a:rPr>
              <a:t>c) 6 </a:t>
            </a:r>
            <a:r>
              <a:rPr lang="en-GB" dirty="0">
                <a:latin typeface="Twinkl" pitchFamily="50" charset="0"/>
              </a:rPr>
              <a:t>minutes past 4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4946" y="697112"/>
            <a:ext cx="283410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>
                <a:latin typeface="+mj-lt"/>
              </a:rPr>
              <a:t>Clock Hands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2889641" y="2255546"/>
            <a:ext cx="3364717" cy="3356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2164776">
            <a:off x="4526063" y="2478778"/>
            <a:ext cx="127060" cy="291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7491489">
            <a:off x="4523687" y="2958998"/>
            <a:ext cx="148574" cy="190874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838652" y="3833298"/>
            <a:ext cx="2174363" cy="2174363"/>
            <a:chOff x="913158" y="2101601"/>
            <a:chExt cx="2174363" cy="2174363"/>
          </a:xfrm>
          <a:effectLst/>
        </p:grpSpPr>
        <p:sp>
          <p:nvSpPr>
            <p:cNvPr id="21" name="Oval 20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44653" y="2450118"/>
              <a:ext cx="211137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points 1 minute after the 1. The small hand points just past the 4.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276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1172" r="4092" b="21479"/>
          <a:stretch/>
        </p:blipFill>
        <p:spPr>
          <a:xfrm>
            <a:off x="752475" y="1998020"/>
            <a:ext cx="7639050" cy="4097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latin typeface="Twinkl" pitchFamily="50" charset="0"/>
              </a:rPr>
              <a:t>d) 28 </a:t>
            </a:r>
            <a:r>
              <a:rPr lang="en-GB" dirty="0">
                <a:latin typeface="Twinkl" pitchFamily="50" charset="0"/>
              </a:rPr>
              <a:t>minutes past 7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4946" y="697112"/>
            <a:ext cx="283410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>
                <a:latin typeface="+mj-lt"/>
              </a:rPr>
              <a:t>Clock Hands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2889641" y="2255546"/>
            <a:ext cx="3364717" cy="3356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0089782">
            <a:off x="4526063" y="2478778"/>
            <a:ext cx="127060" cy="291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3455870">
            <a:off x="4523687" y="2958998"/>
            <a:ext cx="148574" cy="190874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838652" y="3833298"/>
            <a:ext cx="2174363" cy="2174363"/>
            <a:chOff x="913158" y="2101601"/>
            <a:chExt cx="2174363" cy="2174363"/>
          </a:xfrm>
          <a:effectLst/>
        </p:grpSpPr>
        <p:sp>
          <p:nvSpPr>
            <p:cNvPr id="21" name="Oval 20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44653" y="2311619"/>
              <a:ext cx="211137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points 3 minutes after the 5.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 The small hand points between the 7 and the 8.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190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1172" r="4092" b="21479"/>
          <a:stretch/>
        </p:blipFill>
        <p:spPr>
          <a:xfrm>
            <a:off x="752475" y="1998020"/>
            <a:ext cx="7639050" cy="4097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e) 13 minutes past 5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4946" y="697112"/>
            <a:ext cx="283410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>
                <a:latin typeface="+mj-lt"/>
              </a:rPr>
              <a:t>Clock Hands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2889641" y="2255546"/>
            <a:ext cx="3364717" cy="3356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4699785">
            <a:off x="4526063" y="2478778"/>
            <a:ext cx="127060" cy="291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9575920">
            <a:off x="4523687" y="2958998"/>
            <a:ext cx="148574" cy="190874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838652" y="3833298"/>
            <a:ext cx="2174363" cy="2174363"/>
            <a:chOff x="913158" y="2101601"/>
            <a:chExt cx="2174363" cy="2174363"/>
          </a:xfrm>
          <a:effectLst/>
        </p:grpSpPr>
        <p:sp>
          <p:nvSpPr>
            <p:cNvPr id="21" name="Oval 20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44653" y="2450118"/>
              <a:ext cx="211137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points 3 minutes after the 2. The small hand points after the 5.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69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437789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latin typeface="Twinkl" pitchFamily="50" charset="0"/>
              </a:rPr>
              <a:t>Use your terrific time skills to complete these activity sheets: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002387" y="697112"/>
            <a:ext cx="5139227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Minutes </a:t>
            </a:r>
            <a:r>
              <a:rPr lang="en-GB" altLang="en-US" sz="4000" dirty="0" smtClean="0">
                <a:latin typeface="+mj-lt"/>
              </a:rPr>
              <a:t>Past the Hour</a:t>
            </a:r>
            <a:endParaRPr lang="en-GB" sz="4000" dirty="0">
              <a:latin typeface="+mj-lt"/>
            </a:endParaRPr>
          </a:p>
        </p:txBody>
      </p:sp>
      <p:pic>
        <p:nvPicPr>
          <p:cNvPr id="6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55650" y="1985319"/>
            <a:ext cx="7630469" cy="4110682"/>
            <a:chOff x="755650" y="1985319"/>
            <a:chExt cx="7630469" cy="41106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" t="14423" r="742" b="10638"/>
            <a:stretch/>
          </p:blipFill>
          <p:spPr>
            <a:xfrm>
              <a:off x="757881" y="1985319"/>
              <a:ext cx="7628238" cy="411068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7" r="8199" b="47778"/>
            <a:stretch/>
          </p:blipFill>
          <p:spPr>
            <a:xfrm>
              <a:off x="755650" y="3626989"/>
              <a:ext cx="7630469" cy="246901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18" y="2128383"/>
            <a:ext cx="2718039" cy="38440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73" y="2128383"/>
            <a:ext cx="2718039" cy="38440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28" y="2128383"/>
            <a:ext cx="2718039" cy="38440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83" y="2128383"/>
            <a:ext cx="2718039" cy="38440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38" y="2128383"/>
            <a:ext cx="2718039" cy="38440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93" y="2128383"/>
            <a:ext cx="2718039" cy="38440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48" y="2128383"/>
            <a:ext cx="2718039" cy="38440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88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1172" r="4092" b="21479"/>
          <a:stretch/>
        </p:blipFill>
        <p:spPr>
          <a:xfrm>
            <a:off x="752475" y="1998020"/>
            <a:ext cx="7639050" cy="4097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will it be 12 minutes after the time shown?</a:t>
            </a:r>
          </a:p>
        </p:txBody>
      </p:sp>
      <p:sp>
        <p:nvSpPr>
          <p:cNvPr id="8" name="Rectangle 7"/>
          <p:cNvSpPr/>
          <p:nvPr/>
        </p:nvSpPr>
        <p:spPr>
          <a:xfrm>
            <a:off x="1841285" y="697112"/>
            <a:ext cx="546143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What Will the Time Be?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2889641" y="2255546"/>
            <a:ext cx="3364717" cy="3356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4526063" y="2478778"/>
            <a:ext cx="127060" cy="291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7887934">
            <a:off x="4523687" y="2958998"/>
            <a:ext cx="148574" cy="190874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14241" y="2255546"/>
            <a:ext cx="1276539" cy="1276539"/>
            <a:chOff x="1447512" y="2255546"/>
            <a:chExt cx="1276539" cy="1276539"/>
          </a:xfrm>
        </p:grpSpPr>
        <p:sp>
          <p:nvSpPr>
            <p:cNvPr id="3" name="Oval 2"/>
            <p:cNvSpPr/>
            <p:nvPr/>
          </p:nvSpPr>
          <p:spPr>
            <a:xfrm>
              <a:off x="1447512" y="2255546"/>
              <a:ext cx="1276539" cy="127653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52557" y="2570649"/>
              <a:ext cx="1266449" cy="64633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12 minutes </a:t>
              </a:r>
              <a:endParaRPr lang="en-GB" dirty="0" smtClean="0">
                <a:latin typeface="Twinkl" pitchFamily="50" charset="0"/>
              </a:endParaRPr>
            </a:p>
            <a:p>
              <a:pPr algn="ctr"/>
              <a:r>
                <a:rPr lang="en-GB" dirty="0" smtClean="0">
                  <a:latin typeface="Twinkl" pitchFamily="50" charset="0"/>
                </a:rPr>
                <a:t>past 10</a:t>
              </a:r>
              <a:endParaRPr lang="en-GB" dirty="0">
                <a:latin typeface="Twinkl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67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1172" r="4092" b="21479"/>
          <a:stretch/>
        </p:blipFill>
        <p:spPr>
          <a:xfrm>
            <a:off x="752475" y="1998020"/>
            <a:ext cx="7639050" cy="4097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will it be 8 minutes after the time shown?</a:t>
            </a:r>
          </a:p>
        </p:txBody>
      </p:sp>
      <p:sp>
        <p:nvSpPr>
          <p:cNvPr id="8" name="Rectangle 7"/>
          <p:cNvSpPr/>
          <p:nvPr/>
        </p:nvSpPr>
        <p:spPr>
          <a:xfrm>
            <a:off x="1841285" y="697112"/>
            <a:ext cx="546143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What Will the Time Be?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2889641" y="2255546"/>
            <a:ext cx="3364717" cy="3356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3617473">
            <a:off x="4526063" y="2478778"/>
            <a:ext cx="127060" cy="291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2902641">
            <a:off x="4523687" y="2958998"/>
            <a:ext cx="148574" cy="190874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99571" y="2255546"/>
            <a:ext cx="1305878" cy="1276539"/>
            <a:chOff x="1432842" y="2255546"/>
            <a:chExt cx="1305878" cy="1276539"/>
          </a:xfrm>
        </p:grpSpPr>
        <p:sp>
          <p:nvSpPr>
            <p:cNvPr id="3" name="Oval 2"/>
            <p:cNvSpPr/>
            <p:nvPr/>
          </p:nvSpPr>
          <p:spPr>
            <a:xfrm>
              <a:off x="1447512" y="2255546"/>
              <a:ext cx="1276539" cy="127653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2842" y="2570649"/>
              <a:ext cx="1305878" cy="64633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Twinkl" pitchFamily="50" charset="0"/>
                </a:rPr>
                <a:t>18 </a:t>
              </a:r>
              <a:r>
                <a:rPr lang="en-GB" dirty="0">
                  <a:latin typeface="Twinkl" pitchFamily="50" charset="0"/>
                </a:rPr>
                <a:t>minutes </a:t>
              </a:r>
              <a:endParaRPr lang="en-GB" dirty="0" smtClean="0">
                <a:latin typeface="Twinkl" pitchFamily="50" charset="0"/>
              </a:endParaRPr>
            </a:p>
            <a:p>
              <a:pPr algn="ctr"/>
              <a:r>
                <a:rPr lang="en-GB" dirty="0" smtClean="0">
                  <a:latin typeface="Twinkl" pitchFamily="50" charset="0"/>
                </a:rPr>
                <a:t>past 7</a:t>
              </a:r>
              <a:endParaRPr lang="en-GB" dirty="0">
                <a:latin typeface="Twinkl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1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505" y="6277281"/>
              <a:ext cx="576495" cy="580719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435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pPr eaLnBrk="1" hangingPunct="1"/>
            <a:r>
              <a:rPr lang="en-GB" altLang="en-US" sz="5400" b="1" dirty="0" smtClean="0">
                <a:solidFill>
                  <a:schemeClr val="tx1"/>
                </a:solidFill>
                <a:latin typeface="Twinkl" pitchFamily="2" charset="0"/>
              </a:rPr>
              <a:t>Minutes Past the Hour</a:t>
            </a:r>
          </a:p>
        </p:txBody>
      </p:sp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1172" r="4092" b="21479"/>
          <a:stretch/>
        </p:blipFill>
        <p:spPr>
          <a:xfrm>
            <a:off x="752475" y="1998020"/>
            <a:ext cx="7639050" cy="4097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will it be 8 minutes after the time shown?</a:t>
            </a:r>
          </a:p>
        </p:txBody>
      </p:sp>
      <p:sp>
        <p:nvSpPr>
          <p:cNvPr id="8" name="Rectangle 7"/>
          <p:cNvSpPr/>
          <p:nvPr/>
        </p:nvSpPr>
        <p:spPr>
          <a:xfrm>
            <a:off x="1841285" y="697112"/>
            <a:ext cx="546143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What Will the Time Be?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2889641" y="2255546"/>
            <a:ext cx="3364717" cy="3356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819909">
            <a:off x="4526063" y="2478778"/>
            <a:ext cx="127060" cy="291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6200000">
            <a:off x="4523687" y="2958998"/>
            <a:ext cx="148574" cy="190874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99571" y="2255546"/>
            <a:ext cx="1305878" cy="1276539"/>
            <a:chOff x="1432842" y="2255546"/>
            <a:chExt cx="1305878" cy="1276539"/>
          </a:xfrm>
        </p:grpSpPr>
        <p:sp>
          <p:nvSpPr>
            <p:cNvPr id="3" name="Oval 2"/>
            <p:cNvSpPr/>
            <p:nvPr/>
          </p:nvSpPr>
          <p:spPr>
            <a:xfrm>
              <a:off x="1447512" y="2255546"/>
              <a:ext cx="1276539" cy="127653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2842" y="2570649"/>
              <a:ext cx="1305878" cy="64633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Twinkl" pitchFamily="50" charset="0"/>
                </a:rPr>
                <a:t>13 </a:t>
              </a:r>
              <a:r>
                <a:rPr lang="en-GB" dirty="0">
                  <a:latin typeface="Twinkl" pitchFamily="50" charset="0"/>
                </a:rPr>
                <a:t>minutes </a:t>
              </a:r>
              <a:endParaRPr lang="en-GB" dirty="0" smtClean="0">
                <a:latin typeface="Twinkl" pitchFamily="50" charset="0"/>
              </a:endParaRPr>
            </a:p>
            <a:p>
              <a:pPr algn="ctr"/>
              <a:r>
                <a:rPr lang="en-GB" dirty="0" smtClean="0">
                  <a:latin typeface="Twinkl" pitchFamily="50" charset="0"/>
                </a:rPr>
                <a:t>past 9</a:t>
              </a:r>
              <a:endParaRPr lang="en-GB" dirty="0">
                <a:latin typeface="Twinkl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44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1172" r="4092" b="21479"/>
          <a:stretch/>
        </p:blipFill>
        <p:spPr>
          <a:xfrm>
            <a:off x="752475" y="1998020"/>
            <a:ext cx="7639050" cy="4097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will it be </a:t>
            </a:r>
            <a:r>
              <a:rPr lang="en-GB" dirty="0" smtClean="0">
                <a:latin typeface="Twinkl" pitchFamily="50" charset="0"/>
              </a:rPr>
              <a:t>6 </a:t>
            </a:r>
            <a:r>
              <a:rPr lang="en-GB" dirty="0">
                <a:latin typeface="Twinkl" pitchFamily="50" charset="0"/>
              </a:rPr>
              <a:t>minutes after the time shown?</a:t>
            </a:r>
          </a:p>
        </p:txBody>
      </p:sp>
      <p:sp>
        <p:nvSpPr>
          <p:cNvPr id="8" name="Rectangle 7"/>
          <p:cNvSpPr/>
          <p:nvPr/>
        </p:nvSpPr>
        <p:spPr>
          <a:xfrm>
            <a:off x="1841285" y="697112"/>
            <a:ext cx="546143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What Will the Time Be?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2889641" y="2255546"/>
            <a:ext cx="3364717" cy="3356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7225078">
            <a:off x="4526063" y="2478778"/>
            <a:ext cx="127060" cy="291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420617">
            <a:off x="4523687" y="2958998"/>
            <a:ext cx="148574" cy="190874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99571" y="2255546"/>
            <a:ext cx="1305878" cy="1276539"/>
            <a:chOff x="1432842" y="2255546"/>
            <a:chExt cx="1305878" cy="1276539"/>
          </a:xfrm>
        </p:grpSpPr>
        <p:sp>
          <p:nvSpPr>
            <p:cNvPr id="3" name="Oval 2"/>
            <p:cNvSpPr/>
            <p:nvPr/>
          </p:nvSpPr>
          <p:spPr>
            <a:xfrm>
              <a:off x="1447512" y="2255546"/>
              <a:ext cx="1276539" cy="127653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2842" y="2570649"/>
              <a:ext cx="1305878" cy="64633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Twinkl" pitchFamily="50" charset="0"/>
                </a:rPr>
                <a:t>26 </a:t>
              </a:r>
              <a:r>
                <a:rPr lang="en-GB" dirty="0">
                  <a:latin typeface="Twinkl" pitchFamily="50" charset="0"/>
                </a:rPr>
                <a:t>minutes </a:t>
              </a:r>
              <a:endParaRPr lang="en-GB" dirty="0" smtClean="0">
                <a:latin typeface="Twinkl" pitchFamily="50" charset="0"/>
              </a:endParaRPr>
            </a:p>
            <a:p>
              <a:pPr algn="ctr"/>
              <a:r>
                <a:rPr lang="en-GB" dirty="0" smtClean="0">
                  <a:latin typeface="Twinkl" pitchFamily="50" charset="0"/>
                </a:rPr>
                <a:t>past 1</a:t>
              </a:r>
              <a:endParaRPr lang="en-GB" dirty="0">
                <a:latin typeface="Twinkl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87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1172" r="4092" b="21479"/>
          <a:stretch/>
        </p:blipFill>
        <p:spPr>
          <a:xfrm>
            <a:off x="752475" y="1998020"/>
            <a:ext cx="7639050" cy="4097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will it be </a:t>
            </a:r>
            <a:r>
              <a:rPr lang="en-GB" dirty="0" smtClean="0">
                <a:latin typeface="Twinkl" pitchFamily="50" charset="0"/>
              </a:rPr>
              <a:t>14 </a:t>
            </a:r>
            <a:r>
              <a:rPr lang="en-GB" dirty="0">
                <a:latin typeface="Twinkl" pitchFamily="50" charset="0"/>
              </a:rPr>
              <a:t>minutes after the time shown?</a:t>
            </a:r>
          </a:p>
        </p:txBody>
      </p:sp>
      <p:sp>
        <p:nvSpPr>
          <p:cNvPr id="8" name="Rectangle 7"/>
          <p:cNvSpPr/>
          <p:nvPr/>
        </p:nvSpPr>
        <p:spPr>
          <a:xfrm>
            <a:off x="1841285" y="697112"/>
            <a:ext cx="546143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What Will the Time Be?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2889641" y="2255546"/>
            <a:ext cx="3364717" cy="3356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400000">
            <a:off x="4526063" y="2478778"/>
            <a:ext cx="127060" cy="291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149146">
            <a:off x="4523687" y="2958998"/>
            <a:ext cx="148574" cy="190874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99571" y="2255546"/>
            <a:ext cx="1305878" cy="1276539"/>
            <a:chOff x="1432842" y="2255546"/>
            <a:chExt cx="1305878" cy="1276539"/>
          </a:xfrm>
        </p:grpSpPr>
        <p:sp>
          <p:nvSpPr>
            <p:cNvPr id="3" name="Oval 2"/>
            <p:cNvSpPr/>
            <p:nvPr/>
          </p:nvSpPr>
          <p:spPr>
            <a:xfrm>
              <a:off x="1447512" y="2255546"/>
              <a:ext cx="1276539" cy="127653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2842" y="2570649"/>
              <a:ext cx="1305878" cy="64633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Twinkl" pitchFamily="50" charset="0"/>
                </a:rPr>
                <a:t>29 </a:t>
              </a:r>
              <a:r>
                <a:rPr lang="en-GB" dirty="0">
                  <a:latin typeface="Twinkl" pitchFamily="50" charset="0"/>
                </a:rPr>
                <a:t>minutes </a:t>
              </a:r>
              <a:endParaRPr lang="en-GB" dirty="0" smtClean="0">
                <a:latin typeface="Twinkl" pitchFamily="50" charset="0"/>
              </a:endParaRPr>
            </a:p>
            <a:p>
              <a:pPr algn="ctr"/>
              <a:r>
                <a:rPr lang="en-GB" dirty="0" smtClean="0">
                  <a:latin typeface="Twinkl" pitchFamily="50" charset="0"/>
                </a:rPr>
                <a:t>past 11</a:t>
              </a:r>
              <a:endParaRPr lang="en-GB" dirty="0">
                <a:latin typeface="Twinkl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610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1172" r="4092" b="21479"/>
          <a:stretch/>
        </p:blipFill>
        <p:spPr>
          <a:xfrm>
            <a:off x="752475" y="1998020"/>
            <a:ext cx="7639050" cy="4097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will it be </a:t>
            </a:r>
            <a:r>
              <a:rPr lang="en-GB" dirty="0" smtClean="0">
                <a:latin typeface="Twinkl" pitchFamily="50" charset="0"/>
              </a:rPr>
              <a:t>11 </a:t>
            </a:r>
            <a:r>
              <a:rPr lang="en-GB" dirty="0">
                <a:latin typeface="Twinkl" pitchFamily="50" charset="0"/>
              </a:rPr>
              <a:t>minutes after the time shown?</a:t>
            </a:r>
          </a:p>
        </p:txBody>
      </p:sp>
      <p:sp>
        <p:nvSpPr>
          <p:cNvPr id="8" name="Rectangle 7"/>
          <p:cNvSpPr/>
          <p:nvPr/>
        </p:nvSpPr>
        <p:spPr>
          <a:xfrm>
            <a:off x="1841285" y="697112"/>
            <a:ext cx="546143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What Will the Time Be?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2889641" y="2255546"/>
            <a:ext cx="3364717" cy="3356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818480">
            <a:off x="4526063" y="2478778"/>
            <a:ext cx="127060" cy="291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0964401">
            <a:off x="4523687" y="2958998"/>
            <a:ext cx="148574" cy="190874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99571" y="2255546"/>
            <a:ext cx="1305878" cy="1276539"/>
            <a:chOff x="1432842" y="2255546"/>
            <a:chExt cx="1305878" cy="1276539"/>
          </a:xfrm>
        </p:grpSpPr>
        <p:sp>
          <p:nvSpPr>
            <p:cNvPr id="3" name="Oval 2"/>
            <p:cNvSpPr/>
            <p:nvPr/>
          </p:nvSpPr>
          <p:spPr>
            <a:xfrm>
              <a:off x="1447512" y="2255546"/>
              <a:ext cx="1276539" cy="127653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2842" y="2570649"/>
              <a:ext cx="1305878" cy="64633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Twinkl" pitchFamily="50" charset="0"/>
                </a:rPr>
                <a:t>16 </a:t>
              </a:r>
              <a:r>
                <a:rPr lang="en-GB" dirty="0">
                  <a:latin typeface="Twinkl" pitchFamily="50" charset="0"/>
                </a:rPr>
                <a:t>minutes </a:t>
              </a:r>
              <a:endParaRPr lang="en-GB" dirty="0" smtClean="0">
                <a:latin typeface="Twinkl" pitchFamily="50" charset="0"/>
              </a:endParaRPr>
            </a:p>
            <a:p>
              <a:pPr algn="ctr"/>
              <a:r>
                <a:rPr lang="en-GB" dirty="0" smtClean="0">
                  <a:latin typeface="Twinkl" pitchFamily="50" charset="0"/>
                </a:rPr>
                <a:t>past 6</a:t>
              </a:r>
              <a:endParaRPr lang="en-GB" dirty="0">
                <a:latin typeface="Twinkl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97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6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tell and write the time in minutes past the hour. 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</a:t>
            </a:r>
            <a:r>
              <a:rPr lang="en-GB" dirty="0"/>
              <a:t>tell the time </a:t>
            </a:r>
            <a:r>
              <a:rPr lang="en-GB" dirty="0"/>
              <a:t>in minutes past the hour.  </a:t>
            </a:r>
          </a:p>
          <a:p>
            <a:r>
              <a:rPr lang="en-GB" dirty="0"/>
              <a:t>I can write the time in minutes past the hour. 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57" y="5730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5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tell and write the time in minutes past the hour. 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</a:t>
            </a:r>
            <a:r>
              <a:rPr lang="en-GB" dirty="0" smtClean="0"/>
              <a:t>tell</a:t>
            </a:r>
            <a:r>
              <a:rPr lang="en-GB" dirty="0" smtClean="0"/>
              <a:t> the time </a:t>
            </a:r>
            <a:r>
              <a:rPr lang="en-GB" dirty="0"/>
              <a:t>in minutes past the hour.  </a:t>
            </a:r>
          </a:p>
          <a:p>
            <a:r>
              <a:rPr lang="en-GB" dirty="0"/>
              <a:t>I can write the time in minutes past the hour. 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43747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With a partner, shuffle the Telling the Time to </a:t>
            </a:r>
            <a:r>
              <a:rPr lang="en-GB" dirty="0" smtClean="0"/>
              <a:t>Five-Minute </a:t>
            </a:r>
            <a:r>
              <a:rPr lang="en-GB" dirty="0"/>
              <a:t>Intervals Cards.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5999" y="697112"/>
            <a:ext cx="427200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Five-Minute Match</a:t>
            </a:r>
            <a:endParaRPr lang="en-GB" sz="4000" dirty="0">
              <a:latin typeface="+mj-lt"/>
            </a:endParaRPr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30661" y="5056752"/>
            <a:ext cx="3645583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The customer takes two or three cards.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55649" y="1975794"/>
            <a:ext cx="7630471" cy="4120207"/>
            <a:chOff x="755649" y="1975794"/>
            <a:chExt cx="7630471" cy="41202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7" t="22005" r="8289" b="13987"/>
            <a:stretch/>
          </p:blipFill>
          <p:spPr>
            <a:xfrm>
              <a:off x="755650" y="1978969"/>
              <a:ext cx="7630470" cy="411703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5"/>
            <a:stretch/>
          </p:blipFill>
          <p:spPr>
            <a:xfrm>
              <a:off x="3096935" y="1978969"/>
              <a:ext cx="2232629" cy="181894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69"/>
            <a:stretch/>
          </p:blipFill>
          <p:spPr>
            <a:xfrm>
              <a:off x="5747280" y="1978970"/>
              <a:ext cx="1735613" cy="136791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" r="73671" b="15359"/>
            <a:stretch/>
          </p:blipFill>
          <p:spPr>
            <a:xfrm>
              <a:off x="7774114" y="1978969"/>
              <a:ext cx="612003" cy="411385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49" r="7687"/>
            <a:stretch/>
          </p:blipFill>
          <p:spPr>
            <a:xfrm flipH="1">
              <a:off x="755649" y="1975794"/>
              <a:ext cx="2240195" cy="324264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3" r="2025" b="16333"/>
            <a:stretch/>
          </p:blipFill>
          <p:spPr>
            <a:xfrm>
              <a:off x="1961601" y="3113902"/>
              <a:ext cx="5230031" cy="293267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875205" y="5336112"/>
            <a:ext cx="3645583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Place the cards face down in front of you.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30658" y="5336112"/>
            <a:ext cx="3645583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Take it in turns to try to find a matching pair.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48093" y="5336112"/>
            <a:ext cx="3645583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At the end of the game, the person with the most pairs wins. </a:t>
            </a:r>
          </a:p>
        </p:txBody>
      </p: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71" r="279" b="14588"/>
          <a:stretch/>
        </p:blipFill>
        <p:spPr>
          <a:xfrm>
            <a:off x="755650" y="1985319"/>
            <a:ext cx="7632699" cy="4107506"/>
          </a:xfrm>
          <a:prstGeom prst="rect">
            <a:avLst/>
          </a:prstGeom>
        </p:spPr>
      </p:pic>
      <p:pic>
        <p:nvPicPr>
          <p:cNvPr id="5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We already know how to tell the time in </a:t>
            </a:r>
            <a:r>
              <a:rPr lang="en-GB" dirty="0" smtClean="0">
                <a:latin typeface="Twinkl" pitchFamily="50" charset="0"/>
              </a:rPr>
              <a:t>five-minute </a:t>
            </a:r>
            <a:r>
              <a:rPr lang="en-GB" dirty="0">
                <a:latin typeface="Twinkl" pitchFamily="50" charset="0"/>
              </a:rPr>
              <a:t>intervals.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112192" y="697112"/>
            <a:ext cx="491961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Minute Past the Hour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3023684" y="2146987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493206" y="2112567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 smtClean="0">
                <a:latin typeface="Twinkl" pitchFamily="50" charset="0"/>
              </a:rPr>
              <a:t>5 past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88727" y="272896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 smtClean="0">
                <a:latin typeface="Twinkl" pitchFamily="50" charset="0"/>
              </a:rPr>
              <a:t>10 past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6111" y="3341932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 smtClean="0">
                <a:latin typeface="Twinkl" pitchFamily="50" charset="0"/>
              </a:rPr>
              <a:t>15 minutes past</a:t>
            </a:r>
          </a:p>
          <a:p>
            <a:r>
              <a:rPr lang="en-GB" dirty="0" smtClean="0">
                <a:latin typeface="Twinkl" pitchFamily="50" charset="0"/>
              </a:rPr>
              <a:t>(quarter past)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8727" y="423433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 smtClean="0">
                <a:latin typeface="Twinkl" pitchFamily="50" charset="0"/>
              </a:rPr>
              <a:t>20 past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06665" y="484972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 smtClean="0">
                <a:latin typeface="Twinkl" pitchFamily="50" charset="0"/>
              </a:rPr>
              <a:t>25 past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55603" y="5219202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 smtClean="0">
                <a:latin typeface="Twinkl" pitchFamily="50" charset="0"/>
              </a:rPr>
              <a:t>(half past)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4526063" y="2364478"/>
            <a:ext cx="116936" cy="2678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>
            <a:off x="4523687" y="2828988"/>
            <a:ext cx="136736" cy="17566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6612" y="4183768"/>
            <a:ext cx="3364838" cy="17543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We can tell the time to the nearest minute by counting clockwise round the clock in fives, then counting on in single minutes until we reach the exact time. </a:t>
            </a:r>
          </a:p>
        </p:txBody>
      </p:sp>
    </p:spTree>
    <p:extLst>
      <p:ext uri="{BB962C8B-B14F-4D97-AF65-F5344CB8AC3E}">
        <p14:creationId xmlns:p14="http://schemas.microsoft.com/office/powerpoint/2010/main" val="7901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71" r="279" b="14588"/>
          <a:stretch/>
        </p:blipFill>
        <p:spPr>
          <a:xfrm>
            <a:off x="755650" y="1985319"/>
            <a:ext cx="7632699" cy="4107506"/>
          </a:xfrm>
          <a:prstGeom prst="rect">
            <a:avLst/>
          </a:prstGeom>
        </p:spPr>
      </p:pic>
      <p:pic>
        <p:nvPicPr>
          <p:cNvPr id="5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Count clockwise in multiples of five, then count on in single minutes.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2192" y="697112"/>
            <a:ext cx="491961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Minute Past the Hour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3023684" y="2146987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4526063" y="2364478"/>
            <a:ext cx="116936" cy="2678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0800000">
            <a:off x="4523687" y="2828988"/>
            <a:ext cx="136736" cy="17566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28464" y="5491489"/>
            <a:ext cx="208707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12 minutes past 6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70203" y="2146987"/>
            <a:ext cx="3281548" cy="3112499"/>
            <a:chOff x="2970203" y="2146987"/>
            <a:chExt cx="3281548" cy="3112499"/>
          </a:xfrm>
          <a:effectLst/>
        </p:grpSpPr>
        <p:sp>
          <p:nvSpPr>
            <p:cNvPr id="20" name="Rectangle 19"/>
            <p:cNvSpPr/>
            <p:nvPr/>
          </p:nvSpPr>
          <p:spPr>
            <a:xfrm>
              <a:off x="2970203" y="2146987"/>
              <a:ext cx="3281548" cy="31124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81" t="752" r="17259" b="45223"/>
            <a:stretch/>
          </p:blipFill>
          <p:spPr>
            <a:xfrm>
              <a:off x="3049756" y="2220416"/>
              <a:ext cx="3165545" cy="295951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879" b="49970"/>
            <a:stretch/>
          </p:blipFill>
          <p:spPr>
            <a:xfrm rot="4285843">
              <a:off x="4335358" y="3191202"/>
              <a:ext cx="208876" cy="2825773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091750" y="2112713"/>
            <a:ext cx="2174363" cy="2174363"/>
            <a:chOff x="913158" y="2101601"/>
            <a:chExt cx="2174363" cy="2174363"/>
          </a:xfrm>
          <a:effectLst/>
        </p:grpSpPr>
        <p:sp>
          <p:nvSpPr>
            <p:cNvPr id="24" name="Oval 23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44653" y="2359244"/>
              <a:ext cx="211137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</a:t>
              </a:r>
              <a:r>
                <a:rPr lang="en-GB" dirty="0" smtClean="0">
                  <a:latin typeface="Twinkl" pitchFamily="50" charset="0"/>
                </a:rPr>
                <a:t>is </a:t>
              </a:r>
            </a:p>
            <a:p>
              <a:pPr algn="ctr"/>
              <a:r>
                <a:rPr lang="en-GB" dirty="0" smtClean="0">
                  <a:latin typeface="Twinkl" pitchFamily="50" charset="0"/>
                </a:rPr>
                <a:t>at 2 minutes after the 2. 10 minutes plus 2 minutes = 12 minutes past the hour.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0159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5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71" r="279" b="14588"/>
          <a:stretch/>
        </p:blipFill>
        <p:spPr>
          <a:xfrm>
            <a:off x="755650" y="1985319"/>
            <a:ext cx="7632699" cy="4107506"/>
          </a:xfrm>
          <a:prstGeom prst="rect">
            <a:avLst/>
          </a:prstGeom>
        </p:spPr>
      </p:pic>
      <p:pic>
        <p:nvPicPr>
          <p:cNvPr id="5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Count clockwise in multiples of five, then count on in single minutes.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2192" y="697112"/>
            <a:ext cx="491961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Minute Past the Hour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3023684" y="2146987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4526063" y="2364478"/>
            <a:ext cx="116936" cy="2678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8028247">
            <a:off x="4523687" y="2828988"/>
            <a:ext cx="136736" cy="17566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18938" y="5491489"/>
            <a:ext cx="210081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50" charset="0"/>
              </a:rPr>
              <a:t>23 minutes past 10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970203" y="1893456"/>
            <a:ext cx="3281548" cy="3366030"/>
            <a:chOff x="2970203" y="1893456"/>
            <a:chExt cx="3281548" cy="3366030"/>
          </a:xfrm>
          <a:effectLst/>
        </p:grpSpPr>
        <p:sp>
          <p:nvSpPr>
            <p:cNvPr id="19" name="Rectangle 18"/>
            <p:cNvSpPr/>
            <p:nvPr/>
          </p:nvSpPr>
          <p:spPr>
            <a:xfrm>
              <a:off x="2970203" y="2146987"/>
              <a:ext cx="3281548" cy="31124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98" t="42616" r="17142" b="3359"/>
            <a:stretch/>
          </p:blipFill>
          <p:spPr>
            <a:xfrm>
              <a:off x="3049756" y="2220416"/>
              <a:ext cx="3165545" cy="295951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879" b="49970"/>
            <a:stretch/>
          </p:blipFill>
          <p:spPr>
            <a:xfrm rot="8268055">
              <a:off x="4090654" y="1893456"/>
              <a:ext cx="198604" cy="2686811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091750" y="2112713"/>
            <a:ext cx="2174363" cy="2174363"/>
            <a:chOff x="913158" y="2101601"/>
            <a:chExt cx="2174363" cy="2174363"/>
          </a:xfrm>
          <a:effectLst/>
        </p:grpSpPr>
        <p:sp>
          <p:nvSpPr>
            <p:cNvPr id="24" name="Oval 23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44653" y="2359244"/>
              <a:ext cx="211137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is </a:t>
              </a:r>
              <a:endParaRPr lang="en-GB" dirty="0" smtClean="0">
                <a:latin typeface="Twinkl" pitchFamily="50" charset="0"/>
              </a:endParaRPr>
            </a:p>
            <a:p>
              <a:pPr algn="ctr"/>
              <a:r>
                <a:rPr lang="en-GB" dirty="0" smtClean="0">
                  <a:latin typeface="Twinkl" pitchFamily="50" charset="0"/>
                </a:rPr>
                <a:t>at </a:t>
              </a:r>
              <a:r>
                <a:rPr lang="en-GB" dirty="0">
                  <a:latin typeface="Twinkl" pitchFamily="50" charset="0"/>
                </a:rPr>
                <a:t>3 minutes after the </a:t>
              </a:r>
              <a:r>
                <a:rPr lang="en-GB" dirty="0" smtClean="0">
                  <a:latin typeface="Twinkl" pitchFamily="50" charset="0"/>
                </a:rPr>
                <a:t>4. 20 </a:t>
              </a:r>
              <a:r>
                <a:rPr lang="en-GB" dirty="0">
                  <a:latin typeface="Twinkl" pitchFamily="50" charset="0"/>
                </a:rPr>
                <a:t>minutes plus 3 minutes = 23 minutes past the hour.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488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22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71" r="279" b="14588"/>
          <a:stretch/>
        </p:blipFill>
        <p:spPr>
          <a:xfrm>
            <a:off x="755650" y="1985319"/>
            <a:ext cx="7632699" cy="4107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3023684" y="2146987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4526063" y="2364478"/>
            <a:ext cx="116936" cy="2678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6200000">
            <a:off x="4523687" y="2828988"/>
            <a:ext cx="136736" cy="175666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70203" y="2146987"/>
            <a:ext cx="3281548" cy="3112499"/>
            <a:chOff x="2970203" y="2146987"/>
            <a:chExt cx="3281548" cy="3112499"/>
          </a:xfrm>
          <a:effectLst/>
        </p:grpSpPr>
        <p:sp>
          <p:nvSpPr>
            <p:cNvPr id="20" name="Rectangle 19"/>
            <p:cNvSpPr/>
            <p:nvPr/>
          </p:nvSpPr>
          <p:spPr>
            <a:xfrm>
              <a:off x="2970203" y="2146987"/>
              <a:ext cx="3281548" cy="31124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81" t="752" r="17259" b="45223"/>
            <a:stretch/>
          </p:blipFill>
          <p:spPr>
            <a:xfrm>
              <a:off x="3049756" y="2220416"/>
              <a:ext cx="3165545" cy="295951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879" b="49970"/>
            <a:stretch/>
          </p:blipFill>
          <p:spPr>
            <a:xfrm rot="3284771">
              <a:off x="4258477" y="2999232"/>
              <a:ext cx="199414" cy="2697762"/>
            </a:xfrm>
            <a:prstGeom prst="rect">
              <a:avLst/>
            </a:prstGeom>
          </p:spPr>
        </p:pic>
      </p:grpSp>
      <p:pic>
        <p:nvPicPr>
          <p:cNvPr id="5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Count clockwise in multiples of five, then count on in single minutes.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2192" y="697112"/>
            <a:ext cx="491961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Minute Past the Hour</a:t>
            </a:r>
            <a:endParaRPr lang="en-GB" sz="40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8464" y="5491489"/>
            <a:ext cx="208707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9 minutes past 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091750" y="2112713"/>
            <a:ext cx="2174363" cy="2174363"/>
            <a:chOff x="913158" y="2101601"/>
            <a:chExt cx="2174363" cy="2174363"/>
          </a:xfrm>
          <a:effectLst/>
        </p:grpSpPr>
        <p:sp>
          <p:nvSpPr>
            <p:cNvPr id="24" name="Oval 23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44653" y="2359244"/>
              <a:ext cx="211137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</a:t>
              </a:r>
              <a:r>
                <a:rPr lang="en-GB" dirty="0" smtClean="0">
                  <a:latin typeface="Twinkl" pitchFamily="50" charset="0"/>
                </a:rPr>
                <a:t>is</a:t>
              </a:r>
            </a:p>
            <a:p>
              <a:pPr algn="ctr"/>
              <a:r>
                <a:rPr lang="en-GB" dirty="0" smtClean="0">
                  <a:latin typeface="Twinkl" pitchFamily="50" charset="0"/>
                </a:rPr>
                <a:t>at </a:t>
              </a:r>
              <a:r>
                <a:rPr lang="en-GB" dirty="0">
                  <a:latin typeface="Twinkl" pitchFamily="50" charset="0"/>
                </a:rPr>
                <a:t>4 minutes after the 1. </a:t>
              </a:r>
              <a:r>
                <a:rPr lang="en-GB" dirty="0" smtClean="0">
                  <a:latin typeface="Twinkl" pitchFamily="50" charset="0"/>
                </a:rPr>
                <a:t>5 </a:t>
              </a:r>
              <a:r>
                <a:rPr lang="en-GB" dirty="0">
                  <a:latin typeface="Twinkl" pitchFamily="50" charset="0"/>
                </a:rPr>
                <a:t>minutes plus 4 minutes = 9 minutes past the hour.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128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4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71" r="279" b="14588"/>
          <a:stretch/>
        </p:blipFill>
        <p:spPr>
          <a:xfrm>
            <a:off x="755650" y="1985319"/>
            <a:ext cx="7632699" cy="4107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3023684" y="2146987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4526063" y="2364478"/>
            <a:ext cx="116936" cy="2678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>
            <a:off x="4523687" y="2828988"/>
            <a:ext cx="136736" cy="175666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70203" y="2146987"/>
            <a:ext cx="3281548" cy="3112499"/>
            <a:chOff x="2970203" y="2146987"/>
            <a:chExt cx="3281548" cy="3112499"/>
          </a:xfrm>
        </p:grpSpPr>
        <p:grpSp>
          <p:nvGrpSpPr>
            <p:cNvPr id="18" name="Group 17"/>
            <p:cNvGrpSpPr/>
            <p:nvPr/>
          </p:nvGrpSpPr>
          <p:grpSpPr>
            <a:xfrm>
              <a:off x="2970203" y="2146987"/>
              <a:ext cx="3281548" cy="3112499"/>
              <a:chOff x="2970203" y="2146987"/>
              <a:chExt cx="3281548" cy="3112499"/>
            </a:xfrm>
            <a:effectLst/>
          </p:grpSpPr>
          <p:sp>
            <p:nvSpPr>
              <p:cNvPr id="19" name="Rectangle 18"/>
              <p:cNvSpPr/>
              <p:nvPr/>
            </p:nvSpPr>
            <p:spPr>
              <a:xfrm>
                <a:off x="2970203" y="2146987"/>
                <a:ext cx="3281548" cy="311249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98" t="42616" r="17142" b="3359"/>
              <a:stretch/>
            </p:blipFill>
            <p:spPr>
              <a:xfrm>
                <a:off x="3049756" y="2220416"/>
                <a:ext cx="3165545" cy="295951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516" t="202" r="11879" b="51766"/>
              <a:stretch/>
            </p:blipFill>
            <p:spPr>
              <a:xfrm rot="10450976">
                <a:off x="3574527" y="2163513"/>
                <a:ext cx="198604" cy="2589996"/>
              </a:xfrm>
              <a:prstGeom prst="rect">
                <a:avLst/>
              </a:prstGeom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3415039" y="2160116"/>
              <a:ext cx="292342" cy="6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44414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Count clockwise in multiples of five, then count on in single minutes.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2192" y="697112"/>
            <a:ext cx="491961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 smtClean="0">
                <a:latin typeface="+mj-lt"/>
              </a:rPr>
              <a:t>Minute Past the Hour</a:t>
            </a:r>
            <a:endParaRPr lang="en-GB" sz="40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18938" y="5491489"/>
            <a:ext cx="210081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29 minutes past </a:t>
            </a:r>
            <a:r>
              <a:rPr lang="en-GB" dirty="0" smtClean="0">
                <a:latin typeface="Twinkl" pitchFamily="50" charset="0"/>
              </a:rPr>
              <a:t>12</a:t>
            </a:r>
            <a:endParaRPr lang="en-GB" dirty="0">
              <a:latin typeface="Twinkl" pitchFamily="50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091750" y="2112713"/>
            <a:ext cx="2174363" cy="2174363"/>
            <a:chOff x="913158" y="2101601"/>
            <a:chExt cx="2174363" cy="2174363"/>
          </a:xfrm>
          <a:effectLst/>
        </p:grpSpPr>
        <p:sp>
          <p:nvSpPr>
            <p:cNvPr id="24" name="Oval 23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44653" y="2359244"/>
              <a:ext cx="211137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is </a:t>
              </a:r>
              <a:endParaRPr lang="en-GB" dirty="0" smtClean="0">
                <a:latin typeface="Twinkl" pitchFamily="50" charset="0"/>
              </a:endParaRPr>
            </a:p>
            <a:p>
              <a:pPr algn="ctr"/>
              <a:r>
                <a:rPr lang="en-GB" dirty="0" smtClean="0">
                  <a:latin typeface="Twinkl" pitchFamily="50" charset="0"/>
                </a:rPr>
                <a:t>at </a:t>
              </a:r>
              <a:r>
                <a:rPr lang="en-GB" dirty="0">
                  <a:latin typeface="Twinkl" pitchFamily="50" charset="0"/>
                </a:rPr>
                <a:t>4 minutes after the 5. </a:t>
              </a:r>
              <a:r>
                <a:rPr lang="en-GB" dirty="0" smtClean="0">
                  <a:latin typeface="Twinkl" pitchFamily="50" charset="0"/>
                </a:rPr>
                <a:t>25 </a:t>
              </a:r>
              <a:r>
                <a:rPr lang="en-GB" dirty="0">
                  <a:latin typeface="Twinkl" pitchFamily="50" charset="0"/>
                </a:rPr>
                <a:t>minutes plus 4 minutes = 29 minutes past the hour.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98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44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437</TotalTime>
  <Words>823</Words>
  <Application>Microsoft Office PowerPoint</Application>
  <PresentationFormat>On-screen Show (4:3)</PresentationFormat>
  <Paragraphs>120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Sassoon Infant Rg</vt:lpstr>
      <vt:lpstr>Sassoon Infant Md</vt:lpstr>
      <vt:lpstr>Tuffy</vt:lpstr>
      <vt:lpstr>Twinkl SemiBold</vt:lpstr>
      <vt:lpstr>Times New Roman</vt:lpstr>
      <vt:lpstr>Arial</vt:lpstr>
      <vt:lpstr>Twinkl</vt:lpstr>
      <vt:lpstr>1_Office Theme</vt:lpstr>
      <vt:lpstr>Maths</vt:lpstr>
      <vt:lpstr>Minutes Past the Hour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Maurice Stubbs</cp:lastModifiedBy>
  <cp:revision>34</cp:revision>
  <dcterms:created xsi:type="dcterms:W3CDTF">2017-03-16T17:37:56Z</dcterms:created>
  <dcterms:modified xsi:type="dcterms:W3CDTF">2017-06-30T08:30:41Z</dcterms:modified>
</cp:coreProperties>
</file>