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9" r:id="rId6"/>
    <p:sldId id="282" r:id="rId7"/>
    <p:sldId id="284" r:id="rId8"/>
    <p:sldId id="288" r:id="rId9"/>
    <p:sldId id="277" r:id="rId10"/>
    <p:sldId id="286" r:id="rId11"/>
  </p:sldIdLst>
  <p:sldSz cx="9144000" cy="6858000" type="screen4x3"/>
  <p:notesSz cx="6858000" cy="9144000"/>
  <p:embeddedFontLst>
    <p:embeddedFont>
      <p:font typeface="Tuffy" panose="020B0603060100000000" pitchFamily="34" charset="0"/>
      <p:regular r:id="rId14"/>
      <p:bold r:id="rId15"/>
      <p:italic r:id="rId16"/>
      <p:boldItalic r:id="rId17"/>
    </p:embeddedFont>
    <p:embeddedFont>
      <p:font typeface="Tuffy-TTF" panose="020B0603060100000000" pitchFamily="34" charset="0"/>
      <p:regular r:id="rId18"/>
      <p:bold r:id="rId19"/>
      <p:italic r:id="rId20"/>
      <p:boldItalic r:id="rId21"/>
    </p:embeddedFont>
    <p:embeddedFont>
      <p:font typeface="Twinkl" pitchFamily="2" charset="0"/>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27"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25B7BC"/>
    <a:srgbClr val="8ACBC0"/>
    <a:srgbClr val="4DB1E3"/>
    <a:srgbClr val="B0DDF9"/>
    <a:srgbClr val="014482"/>
    <a:srgbClr val="0079C3"/>
    <a:srgbClr val="FFE76D"/>
    <a:srgbClr val="072F54"/>
    <a:srgbClr val="003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1560" y="108"/>
      </p:cViewPr>
      <p:guideLst>
        <p:guide orient="horz" pos="2160"/>
        <p:guide pos="2880"/>
        <p:guide pos="340"/>
        <p:guide orient="horz" pos="3952"/>
        <p:guide pos="5420"/>
        <p:guide orient="horz" pos="346"/>
        <p:guide pos="476"/>
        <p:guide orient="horz" pos="527"/>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3-white-rose-maths-resources-key-stage-1-year-1-year-2/autumn-block-3-multiplication-and-division-year-3-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tp2-m-066-planit-y3-multiplication-and-division-lesson-pack-learning-the-facts-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number-multiplication-and-division/planit-maths-primary-teaching-resources-year-3-number---multiplication-and-division-recall-and-use-multiplication-and-division-facts-for-the-3-4-and-8-multiplication-tables" TargetMode="Externa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chemeClr val="tx1"/>
                </a:solidFill>
              </a:rPr>
              <a:t>Recall and use multiplication and division facts for the 3, 4 and 8 multiplication tables.</a:t>
            </a:r>
            <a:endParaRPr lang="en-US" dirty="0">
              <a:solidFill>
                <a:schemeClr val="tx1"/>
              </a:solidFill>
            </a:endParaRP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495701"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2"/>
            <a:ext cx="204827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4 Times Table</a:t>
            </a:r>
          </a:p>
        </p:txBody>
      </p:sp>
      <p:cxnSp>
        <p:nvCxnSpPr>
          <p:cNvPr id="103" name="Straight Connector 102"/>
          <p:cNvCxnSpPr/>
          <p:nvPr/>
        </p:nvCxnSpPr>
        <p:spPr>
          <a:xfrm>
            <a:off x="2495701"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341438"/>
            <a:ext cx="7632700" cy="276999"/>
          </a:xfrm>
          <a:prstGeom prst="rect">
            <a:avLst/>
          </a:prstGeom>
          <a:noFill/>
        </p:spPr>
        <p:txBody>
          <a:bodyPr wrap="square" lIns="0" tIns="0" rIns="0" bIns="0" rtlCol="0">
            <a:spAutoFit/>
          </a:bodyPr>
          <a:lstStyle/>
          <a:p>
            <a:r>
              <a:rPr lang="en-GB" dirty="0">
                <a:latin typeface="Twinkl" pitchFamily="50" charset="0"/>
                <a:ea typeface="Calibri" panose="020F0502020204030204" pitchFamily="34" charset="0"/>
                <a:cs typeface="Times New Roman" panose="02020603050405020304" pitchFamily="18" charset="0"/>
              </a:rPr>
              <a:t>Complete these statements.</a:t>
            </a:r>
          </a:p>
        </p:txBody>
      </p:sp>
      <p:graphicFrame>
        <p:nvGraphicFramePr>
          <p:cNvPr id="4" name="Table 3"/>
          <p:cNvGraphicFramePr>
            <a:graphicFrameLocks noGrp="1"/>
          </p:cNvGraphicFramePr>
          <p:nvPr>
            <p:extLst>
              <p:ext uri="{D42A27DB-BD31-4B8C-83A1-F6EECF244321}">
                <p14:modId xmlns:p14="http://schemas.microsoft.com/office/powerpoint/2010/main" val="3013290622"/>
              </p:ext>
            </p:extLst>
          </p:nvPr>
        </p:nvGraphicFramePr>
        <p:xfrm>
          <a:off x="1792544" y="2699143"/>
          <a:ext cx="4223717" cy="1828800"/>
        </p:xfrm>
        <a:graphic>
          <a:graphicData uri="http://schemas.openxmlformats.org/drawingml/2006/table">
            <a:tbl>
              <a:tblPr firstRow="1" bandRow="1">
                <a:tableStyleId>{5C22544A-7EE6-4342-B048-85BDC9FD1C3A}</a:tableStyleId>
              </a:tblPr>
              <a:tblGrid>
                <a:gridCol w="4223717">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Twinkl" pitchFamily="50" charset="0"/>
                          <a:ea typeface="Calibri" panose="020F0502020204030204" pitchFamily="34" charset="0"/>
                          <a:cs typeface="Times New Roman" panose="02020603050405020304" pitchFamily="18" charset="0"/>
                        </a:rPr>
                        <a:t>1 dog has 4 paws.</a:t>
                      </a:r>
                    </a:p>
                  </a:txBody>
                  <a:tcPr>
                    <a:lnL w="28575" cap="flat" cmpd="sng" algn="ctr">
                      <a:solidFill>
                        <a:srgbClr val="25B7BC"/>
                      </a:solidFill>
                      <a:prstDash val="solid"/>
                      <a:round/>
                      <a:headEnd type="none" w="med" len="med"/>
                      <a:tailEnd type="none" w="med" len="med"/>
                    </a:lnL>
                    <a:lnR w="28575" cap="flat" cmpd="sng" algn="ctr">
                      <a:solidFill>
                        <a:srgbClr val="25B7BC"/>
                      </a:solidFill>
                      <a:prstDash val="solid"/>
                      <a:round/>
                      <a:headEnd type="none" w="med" len="med"/>
                      <a:tailEnd type="none" w="med" len="med"/>
                    </a:lnR>
                    <a:lnT w="28575" cap="flat" cmpd="sng" algn="ctr">
                      <a:solidFill>
                        <a:srgbClr val="25B7BC"/>
                      </a:solidFill>
                      <a:prstDash val="solid"/>
                      <a:round/>
                      <a:headEnd type="none" w="med" len="med"/>
                      <a:tailEnd type="none" w="med" len="med"/>
                    </a:lnT>
                    <a:lnB w="28575" cap="flat" cmpd="sng" algn="ctr">
                      <a:solidFill>
                        <a:srgbClr val="25B7B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Twinkl" pitchFamily="50" charset="0"/>
                          <a:ea typeface="Calibri" panose="020F0502020204030204" pitchFamily="34" charset="0"/>
                          <a:cs typeface="Times New Roman" panose="02020603050405020304" pitchFamily="18" charset="0"/>
                        </a:rPr>
                        <a:t>2 dogs have </a:t>
                      </a:r>
                      <a:r>
                        <a:rPr lang="en-GB" sz="2400" u="sng" baseline="0" dirty="0">
                          <a:solidFill>
                            <a:schemeClr val="tx1"/>
                          </a:solidFill>
                          <a:latin typeface="Twinkl" pitchFamily="50" charset="0"/>
                          <a:ea typeface="Calibri" panose="020F0502020204030204" pitchFamily="34" charset="0"/>
                          <a:cs typeface="Times New Roman" panose="02020603050405020304" pitchFamily="18" charset="0"/>
                        </a:rPr>
                        <a:t>       </a:t>
                      </a:r>
                      <a:r>
                        <a:rPr lang="en-GB" sz="2400" dirty="0">
                          <a:solidFill>
                            <a:schemeClr val="tx1"/>
                          </a:solidFill>
                          <a:latin typeface="Twinkl" pitchFamily="50" charset="0"/>
                          <a:ea typeface="Calibri" panose="020F0502020204030204" pitchFamily="34" charset="0"/>
                          <a:cs typeface="Times New Roman" panose="02020603050405020304" pitchFamily="18" charset="0"/>
                        </a:rPr>
                        <a:t> paws.</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lnL w="28575" cap="flat" cmpd="sng" algn="ctr">
                      <a:solidFill>
                        <a:srgbClr val="25B7BC"/>
                      </a:solidFill>
                      <a:prstDash val="solid"/>
                      <a:round/>
                      <a:headEnd type="none" w="med" len="med"/>
                      <a:tailEnd type="none" w="med" len="med"/>
                    </a:lnL>
                    <a:lnR w="28575" cap="flat" cmpd="sng" algn="ctr">
                      <a:solidFill>
                        <a:srgbClr val="25B7BC"/>
                      </a:solidFill>
                      <a:prstDash val="solid"/>
                      <a:round/>
                      <a:headEnd type="none" w="med" len="med"/>
                      <a:tailEnd type="none" w="med" len="med"/>
                    </a:lnR>
                    <a:lnT w="28575" cap="flat" cmpd="sng" algn="ctr">
                      <a:solidFill>
                        <a:srgbClr val="25B7BC"/>
                      </a:solidFill>
                      <a:prstDash val="solid"/>
                      <a:round/>
                      <a:headEnd type="none" w="med" len="med"/>
                      <a:tailEnd type="none" w="med" len="med"/>
                    </a:lnT>
                    <a:lnB w="28575" cap="flat" cmpd="sng" algn="ctr">
                      <a:solidFill>
                        <a:srgbClr val="25B7B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u="sng" baseline="0" dirty="0">
                          <a:solidFill>
                            <a:schemeClr val="tx1"/>
                          </a:solidFill>
                          <a:latin typeface="Twinkl" pitchFamily="50" charset="0"/>
                          <a:ea typeface="Calibri" panose="020F0502020204030204" pitchFamily="34" charset="0"/>
                          <a:cs typeface="Times New Roman" panose="02020603050405020304" pitchFamily="18" charset="0"/>
                        </a:rPr>
                        <a:t>       </a:t>
                      </a:r>
                      <a:r>
                        <a:rPr lang="en-GB" sz="2400" dirty="0">
                          <a:solidFill>
                            <a:schemeClr val="tx1"/>
                          </a:solidFill>
                          <a:latin typeface="Twinkl" pitchFamily="50" charset="0"/>
                          <a:ea typeface="Calibri" panose="020F0502020204030204" pitchFamily="34" charset="0"/>
                          <a:cs typeface="Times New Roman" panose="02020603050405020304" pitchFamily="18" charset="0"/>
                        </a:rPr>
                        <a:t> dogs have 20 paws.</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lnL w="28575" cap="flat" cmpd="sng" algn="ctr">
                      <a:solidFill>
                        <a:srgbClr val="25B7BC"/>
                      </a:solidFill>
                      <a:prstDash val="solid"/>
                      <a:round/>
                      <a:headEnd type="none" w="med" len="med"/>
                      <a:tailEnd type="none" w="med" len="med"/>
                    </a:lnL>
                    <a:lnR w="28575" cap="flat" cmpd="sng" algn="ctr">
                      <a:solidFill>
                        <a:srgbClr val="25B7BC"/>
                      </a:solidFill>
                      <a:prstDash val="solid"/>
                      <a:round/>
                      <a:headEnd type="none" w="med" len="med"/>
                      <a:tailEnd type="none" w="med" len="med"/>
                    </a:lnR>
                    <a:lnT w="28575" cap="flat" cmpd="sng" algn="ctr">
                      <a:solidFill>
                        <a:srgbClr val="25B7BC"/>
                      </a:solidFill>
                      <a:prstDash val="solid"/>
                      <a:round/>
                      <a:headEnd type="none" w="med" len="med"/>
                      <a:tailEnd type="none" w="med" len="med"/>
                    </a:lnT>
                    <a:lnB w="28575" cap="flat" cmpd="sng" algn="ctr">
                      <a:solidFill>
                        <a:srgbClr val="25B7B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Twinkl" pitchFamily="50" charset="0"/>
                          <a:ea typeface="Calibri" panose="020F0502020204030204" pitchFamily="34" charset="0"/>
                          <a:cs typeface="Times New Roman" panose="02020603050405020304" pitchFamily="18" charset="0"/>
                        </a:rPr>
                        <a:t>10 dogs have </a:t>
                      </a:r>
                      <a:r>
                        <a:rPr lang="en-GB" sz="2400" u="sng" baseline="0" dirty="0">
                          <a:solidFill>
                            <a:schemeClr val="tx1"/>
                          </a:solidFill>
                          <a:latin typeface="Twinkl" pitchFamily="50" charset="0"/>
                          <a:ea typeface="Calibri" panose="020F0502020204030204" pitchFamily="34" charset="0"/>
                          <a:cs typeface="Times New Roman" panose="02020603050405020304" pitchFamily="18" charset="0"/>
                        </a:rPr>
                        <a:t>       </a:t>
                      </a:r>
                      <a:r>
                        <a:rPr lang="en-GB" sz="2400" dirty="0">
                          <a:solidFill>
                            <a:schemeClr val="tx1"/>
                          </a:solidFill>
                          <a:latin typeface="Twinkl" pitchFamily="50" charset="0"/>
                          <a:ea typeface="Calibri" panose="020F0502020204030204" pitchFamily="34" charset="0"/>
                          <a:cs typeface="Times New Roman" panose="02020603050405020304" pitchFamily="18" charset="0"/>
                        </a:rPr>
                        <a:t> paws.</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lnL w="28575" cap="flat" cmpd="sng" algn="ctr">
                      <a:solidFill>
                        <a:srgbClr val="25B7BC"/>
                      </a:solidFill>
                      <a:prstDash val="solid"/>
                      <a:round/>
                      <a:headEnd type="none" w="med" len="med"/>
                      <a:tailEnd type="none" w="med" len="med"/>
                    </a:lnL>
                    <a:lnR w="28575" cap="flat" cmpd="sng" algn="ctr">
                      <a:solidFill>
                        <a:srgbClr val="25B7BC"/>
                      </a:solidFill>
                      <a:prstDash val="solid"/>
                      <a:round/>
                      <a:headEnd type="none" w="med" len="med"/>
                      <a:tailEnd type="none" w="med" len="med"/>
                    </a:lnR>
                    <a:lnT w="28575" cap="flat" cmpd="sng" algn="ctr">
                      <a:solidFill>
                        <a:srgbClr val="25B7BC"/>
                      </a:solidFill>
                      <a:prstDash val="solid"/>
                      <a:round/>
                      <a:headEnd type="none" w="med" len="med"/>
                      <a:tailEnd type="none" w="med" len="med"/>
                    </a:lnT>
                    <a:lnB w="28575" cap="flat" cmpd="sng" algn="ctr">
                      <a:solidFill>
                        <a:srgbClr val="25B7BC"/>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3790103" y="3151878"/>
            <a:ext cx="228600" cy="461665"/>
          </a:xfrm>
          <a:prstGeom prst="rect">
            <a:avLst/>
          </a:prstGeom>
          <a:noFill/>
        </p:spPr>
        <p:txBody>
          <a:bodyPr wrap="square" rtlCol="0">
            <a:spAutoFit/>
          </a:bodyPr>
          <a:lstStyle/>
          <a:p>
            <a:pPr algn="ctr"/>
            <a:r>
              <a:rPr lang="en-GB" sz="2400" b="1" dirty="0">
                <a:solidFill>
                  <a:srgbClr val="87BD31"/>
                </a:solidFill>
              </a:rPr>
              <a:t>8</a:t>
            </a:r>
          </a:p>
        </p:txBody>
      </p:sp>
      <p:sp>
        <p:nvSpPr>
          <p:cNvPr id="11" name="TextBox 10"/>
          <p:cNvSpPr txBox="1"/>
          <p:nvPr/>
        </p:nvSpPr>
        <p:spPr>
          <a:xfrm>
            <a:off x="2132753" y="3604613"/>
            <a:ext cx="228600" cy="461665"/>
          </a:xfrm>
          <a:prstGeom prst="rect">
            <a:avLst/>
          </a:prstGeom>
          <a:noFill/>
        </p:spPr>
        <p:txBody>
          <a:bodyPr wrap="square" rtlCol="0">
            <a:spAutoFit/>
          </a:bodyPr>
          <a:lstStyle/>
          <a:p>
            <a:pPr algn="ctr"/>
            <a:r>
              <a:rPr lang="en-GB" sz="2400" b="1" dirty="0">
                <a:solidFill>
                  <a:srgbClr val="87BD31"/>
                </a:solidFill>
              </a:rPr>
              <a:t>5</a:t>
            </a:r>
          </a:p>
        </p:txBody>
      </p:sp>
      <p:sp>
        <p:nvSpPr>
          <p:cNvPr id="12" name="TextBox 11"/>
          <p:cNvSpPr txBox="1"/>
          <p:nvPr/>
        </p:nvSpPr>
        <p:spPr>
          <a:xfrm>
            <a:off x="3764703" y="4066278"/>
            <a:ext cx="571349" cy="461665"/>
          </a:xfrm>
          <a:prstGeom prst="rect">
            <a:avLst/>
          </a:prstGeom>
          <a:noFill/>
        </p:spPr>
        <p:txBody>
          <a:bodyPr wrap="square" rtlCol="0">
            <a:spAutoFit/>
          </a:bodyPr>
          <a:lstStyle/>
          <a:p>
            <a:pPr algn="ctr"/>
            <a:r>
              <a:rPr lang="en-GB" sz="2400" b="1" dirty="0">
                <a:solidFill>
                  <a:srgbClr val="87BD31"/>
                </a:solidFill>
              </a:rPr>
              <a:t>40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122" y="1726920"/>
            <a:ext cx="2156890" cy="43158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65432">
            <a:off x="5499561" y="5547369"/>
            <a:ext cx="1734009" cy="830837"/>
          </a:xfrm>
          <a:prstGeom prst="rect">
            <a:avLst/>
          </a:prstGeom>
        </p:spPr>
      </p:pic>
      <p:sp>
        <p:nvSpPr>
          <p:cNvPr id="10" name="Rectangle 9"/>
          <p:cNvSpPr/>
          <p:nvPr/>
        </p:nvSpPr>
        <p:spPr>
          <a:xfrm>
            <a:off x="3764703" y="3227294"/>
            <a:ext cx="285674"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104216" y="3674081"/>
            <a:ext cx="285674"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790102" y="4122165"/>
            <a:ext cx="470571"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495701"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2"/>
            <a:ext cx="204827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4 Times Table</a:t>
            </a:r>
          </a:p>
        </p:txBody>
      </p:sp>
      <p:cxnSp>
        <p:nvCxnSpPr>
          <p:cNvPr id="103" name="Straight Connector 102"/>
          <p:cNvCxnSpPr/>
          <p:nvPr/>
        </p:nvCxnSpPr>
        <p:spPr>
          <a:xfrm>
            <a:off x="2495701"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341438"/>
            <a:ext cx="7632700" cy="276999"/>
          </a:xfrm>
          <a:prstGeom prst="rect">
            <a:avLst/>
          </a:prstGeom>
          <a:noFill/>
        </p:spPr>
        <p:txBody>
          <a:bodyPr wrap="square" lIns="0" tIns="0" rIns="0" bIns="0" rtlCol="0">
            <a:spAutoFit/>
          </a:bodyPr>
          <a:lstStyle/>
          <a:p>
            <a:r>
              <a:rPr lang="en-GB" dirty="0"/>
              <a:t>Which calculations match this representation?</a:t>
            </a:r>
            <a:endParaRPr lang="en-GB" altLang="en-US" dirty="0"/>
          </a:p>
        </p:txBody>
      </p:sp>
      <p:graphicFrame>
        <p:nvGraphicFramePr>
          <p:cNvPr id="8" name="Table 7"/>
          <p:cNvGraphicFramePr>
            <a:graphicFrameLocks noGrp="1"/>
          </p:cNvGraphicFramePr>
          <p:nvPr>
            <p:extLst>
              <p:ext uri="{D42A27DB-BD31-4B8C-83A1-F6EECF244321}">
                <p14:modId xmlns:p14="http://schemas.microsoft.com/office/powerpoint/2010/main" val="706351313"/>
              </p:ext>
            </p:extLst>
          </p:nvPr>
        </p:nvGraphicFramePr>
        <p:xfrm>
          <a:off x="5535543" y="1816418"/>
          <a:ext cx="2608332" cy="1327023"/>
        </p:xfrm>
        <a:graphic>
          <a:graphicData uri="http://schemas.openxmlformats.org/drawingml/2006/table">
            <a:tbl>
              <a:tblPr firstRow="1" firstCol="1" bandRow="1"/>
              <a:tblGrid>
                <a:gridCol w="2608332">
                  <a:extLst>
                    <a:ext uri="{9D8B030D-6E8A-4147-A177-3AD203B41FA5}">
                      <a16:colId xmlns:a16="http://schemas.microsoft.com/office/drawing/2014/main" val="3014170525"/>
                    </a:ext>
                  </a:extLst>
                </a:gridCol>
              </a:tblGrid>
              <a:tr h="32766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dirty="0">
                          <a:effectLst/>
                          <a:latin typeface="Twinkl" pitchFamily="50" charset="0"/>
                          <a:ea typeface="Calibri" panose="020F0502020204030204" pitchFamily="34" charset="0"/>
                          <a:cs typeface="Times New Roman" panose="02020603050405020304" pitchFamily="18" charset="0"/>
                        </a:rPr>
                        <a:t>4 ÷ 8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B7BC"/>
                      </a:solidFill>
                      <a:prstDash val="solid"/>
                      <a:round/>
                      <a:headEnd type="none" w="med" len="med"/>
                      <a:tailEnd type="none" w="med" len="med"/>
                    </a:lnL>
                    <a:lnR w="28575" cap="flat" cmpd="sng" algn="ctr">
                      <a:solidFill>
                        <a:srgbClr val="25B7BC"/>
                      </a:solidFill>
                      <a:prstDash val="solid"/>
                      <a:round/>
                      <a:headEnd type="none" w="med" len="med"/>
                      <a:tailEnd type="none" w="med" len="med"/>
                    </a:lnR>
                    <a:lnT w="28575" cap="flat" cmpd="sng" algn="ctr">
                      <a:solidFill>
                        <a:srgbClr val="25B7BC"/>
                      </a:solidFill>
                      <a:prstDash val="solid"/>
                      <a:round/>
                      <a:headEnd type="none" w="med" len="med"/>
                      <a:tailEnd type="none" w="med" len="med"/>
                    </a:lnT>
                    <a:lnB w="28575" cap="flat" cmpd="sng" algn="ctr">
                      <a:solidFill>
                        <a:srgbClr val="25B7BC"/>
                      </a:solidFill>
                      <a:prstDash val="solid"/>
                      <a:round/>
                      <a:headEnd type="none" w="med" len="med"/>
                      <a:tailEnd type="none" w="med" len="med"/>
                    </a:lnB>
                    <a:solidFill>
                      <a:schemeClr val="bg1"/>
                    </a:solidFill>
                  </a:tcPr>
                </a:tc>
                <a:extLst>
                  <a:ext uri="{0D108BD9-81ED-4DB2-BD59-A6C34878D82A}">
                    <a16:rowId xmlns:a16="http://schemas.microsoft.com/office/drawing/2014/main" val="1755769995"/>
                  </a:ext>
                </a:extLst>
              </a:tr>
              <a:tr h="32766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b="0" dirty="0">
                          <a:solidFill>
                            <a:schemeClr val="tx1"/>
                          </a:solidFill>
                          <a:effectLst/>
                          <a:latin typeface="Twinkl" pitchFamily="50" charset="0"/>
                          <a:ea typeface="Calibri" panose="020F0502020204030204" pitchFamily="34" charset="0"/>
                          <a:cs typeface="Times New Roman" panose="02020603050405020304" pitchFamily="18" charset="0"/>
                        </a:rPr>
                        <a:t>2 × 4 = 8</a:t>
                      </a:r>
                      <a:endParaRPr lang="en-GB"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B7BC"/>
                      </a:solidFill>
                      <a:prstDash val="solid"/>
                      <a:round/>
                      <a:headEnd type="none" w="med" len="med"/>
                      <a:tailEnd type="none" w="med" len="med"/>
                    </a:lnL>
                    <a:lnR w="28575" cap="flat" cmpd="sng" algn="ctr">
                      <a:solidFill>
                        <a:srgbClr val="25B7BC"/>
                      </a:solidFill>
                      <a:prstDash val="solid"/>
                      <a:round/>
                      <a:headEnd type="none" w="med" len="med"/>
                      <a:tailEnd type="none" w="med" len="med"/>
                    </a:lnR>
                    <a:lnT w="28575" cap="flat" cmpd="sng" algn="ctr">
                      <a:solidFill>
                        <a:srgbClr val="25B7BC"/>
                      </a:solidFill>
                      <a:prstDash val="solid"/>
                      <a:round/>
                      <a:headEnd type="none" w="med" len="med"/>
                      <a:tailEnd type="none" w="med" len="med"/>
                    </a:lnT>
                    <a:lnB w="28575" cap="flat" cmpd="sng" algn="ctr">
                      <a:solidFill>
                        <a:srgbClr val="25B7BC"/>
                      </a:solidFill>
                      <a:prstDash val="solid"/>
                      <a:round/>
                      <a:headEnd type="none" w="med" len="med"/>
                      <a:tailEnd type="none" w="med" len="med"/>
                    </a:lnB>
                    <a:solidFill>
                      <a:schemeClr val="bg1"/>
                    </a:solidFill>
                  </a:tcPr>
                </a:tc>
                <a:extLst>
                  <a:ext uri="{0D108BD9-81ED-4DB2-BD59-A6C34878D82A}">
                    <a16:rowId xmlns:a16="http://schemas.microsoft.com/office/drawing/2014/main" val="1348851531"/>
                  </a:ext>
                </a:extLst>
              </a:tr>
              <a:tr h="327660">
                <a:tc>
                  <a:txBody>
                    <a:bodyPr/>
                    <a:lstStyle/>
                    <a:p>
                      <a:pPr algn="ctr">
                        <a:lnSpc>
                          <a:spcPct val="107000"/>
                        </a:lnSpc>
                        <a:spcAft>
                          <a:spcPts val="0"/>
                        </a:spcAft>
                      </a:pPr>
                      <a:r>
                        <a:rPr lang="en-GB" sz="2800" b="0" dirty="0">
                          <a:solidFill>
                            <a:schemeClr val="tx1"/>
                          </a:solidFill>
                          <a:effectLst/>
                          <a:latin typeface="Twinkl" pitchFamily="50" charset="0"/>
                          <a:ea typeface="Calibri" panose="020F0502020204030204" pitchFamily="34" charset="0"/>
                          <a:cs typeface="Times New Roman" panose="02020603050405020304" pitchFamily="18" charset="0"/>
                        </a:rPr>
                        <a:t>8 ÷ 4 = 2</a:t>
                      </a:r>
                      <a:endParaRPr lang="en-GB"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B7BC"/>
                      </a:solidFill>
                      <a:prstDash val="solid"/>
                      <a:round/>
                      <a:headEnd type="none" w="med" len="med"/>
                      <a:tailEnd type="none" w="med" len="med"/>
                    </a:lnL>
                    <a:lnR w="28575" cap="flat" cmpd="sng" algn="ctr">
                      <a:solidFill>
                        <a:srgbClr val="25B7BC"/>
                      </a:solidFill>
                      <a:prstDash val="solid"/>
                      <a:round/>
                      <a:headEnd type="none" w="med" len="med"/>
                      <a:tailEnd type="none" w="med" len="med"/>
                    </a:lnR>
                    <a:lnT w="28575" cap="flat" cmpd="sng" algn="ctr">
                      <a:solidFill>
                        <a:srgbClr val="25B7BC"/>
                      </a:solidFill>
                      <a:prstDash val="solid"/>
                      <a:round/>
                      <a:headEnd type="none" w="med" len="med"/>
                      <a:tailEnd type="none" w="med" len="med"/>
                    </a:lnT>
                    <a:lnB w="28575" cap="flat" cmpd="sng" algn="ctr">
                      <a:solidFill>
                        <a:srgbClr val="25B7BC"/>
                      </a:solidFill>
                      <a:prstDash val="solid"/>
                      <a:round/>
                      <a:headEnd type="none" w="med" len="med"/>
                      <a:tailEnd type="none" w="med" len="med"/>
                    </a:lnB>
                    <a:solidFill>
                      <a:schemeClr val="bg1"/>
                    </a:solidFill>
                  </a:tcPr>
                </a:tc>
                <a:extLst>
                  <a:ext uri="{0D108BD9-81ED-4DB2-BD59-A6C34878D82A}">
                    <a16:rowId xmlns:a16="http://schemas.microsoft.com/office/drawing/2014/main" val="406398659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746" y="1951549"/>
            <a:ext cx="1734009" cy="83083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145" y="1951548"/>
            <a:ext cx="1734009" cy="83083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746" y="2994530"/>
            <a:ext cx="1734009" cy="83083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145" y="2994529"/>
            <a:ext cx="1734009" cy="83083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746" y="4075611"/>
            <a:ext cx="1734009" cy="83083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145" y="4075610"/>
            <a:ext cx="1734009" cy="83083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746" y="5137642"/>
            <a:ext cx="1734009" cy="83083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145" y="5137642"/>
            <a:ext cx="1734009" cy="830837"/>
          </a:xfrm>
          <a:prstGeom prst="rect">
            <a:avLst/>
          </a:prstGeom>
        </p:spPr>
      </p:pic>
      <p:grpSp>
        <p:nvGrpSpPr>
          <p:cNvPr id="10" name="Group 9"/>
          <p:cNvGrpSpPr/>
          <p:nvPr/>
        </p:nvGrpSpPr>
        <p:grpSpPr>
          <a:xfrm>
            <a:off x="5804428" y="2226786"/>
            <a:ext cx="2070561" cy="523220"/>
            <a:chOff x="5804428" y="6353239"/>
            <a:chExt cx="2070561" cy="523220"/>
          </a:xfrm>
        </p:grpSpPr>
        <p:sp>
          <p:nvSpPr>
            <p:cNvPr id="6" name="Rectangle 5"/>
            <p:cNvSpPr/>
            <p:nvPr/>
          </p:nvSpPr>
          <p:spPr>
            <a:xfrm>
              <a:off x="6053667" y="6473299"/>
              <a:ext cx="1583266" cy="283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804428" y="6353239"/>
              <a:ext cx="2070561" cy="523220"/>
            </a:xfrm>
            <a:prstGeom prst="rect">
              <a:avLst/>
            </a:prstGeom>
            <a:noFill/>
          </p:spPr>
          <p:txBody>
            <a:bodyPr wrap="square" rtlCol="0">
              <a:spAutoFit/>
            </a:bodyPr>
            <a:lstStyle/>
            <a:p>
              <a:pPr algn="ctr"/>
              <a:r>
                <a:rPr lang="en-GB" sz="2800" b="1" dirty="0">
                  <a:solidFill>
                    <a:srgbClr val="87BD31"/>
                  </a:solidFill>
                  <a:latin typeface="Twinkl" pitchFamily="50" charset="0"/>
                  <a:ea typeface="Calibri" panose="020F0502020204030204" pitchFamily="34" charset="0"/>
                  <a:cs typeface="Times New Roman" panose="02020603050405020304" pitchFamily="18" charset="0"/>
                </a:rPr>
                <a:t>2 × 4 = 8</a:t>
              </a:r>
              <a:endParaRPr lang="en-GB" sz="2800" b="1" dirty="0">
                <a:solidFill>
                  <a:srgbClr val="87BD3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p:cNvGrpSpPr/>
          <p:nvPr/>
        </p:nvGrpSpPr>
        <p:grpSpPr>
          <a:xfrm>
            <a:off x="5804427" y="2671784"/>
            <a:ext cx="2070561" cy="523220"/>
            <a:chOff x="6073314" y="4305015"/>
            <a:chExt cx="2070561" cy="523220"/>
          </a:xfrm>
        </p:grpSpPr>
        <p:sp>
          <p:nvSpPr>
            <p:cNvPr id="21" name="Rectangle 20"/>
            <p:cNvSpPr/>
            <p:nvPr/>
          </p:nvSpPr>
          <p:spPr>
            <a:xfrm>
              <a:off x="6322553" y="4425075"/>
              <a:ext cx="1583266" cy="283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73314" y="4305015"/>
              <a:ext cx="2070561" cy="523220"/>
            </a:xfrm>
            <a:prstGeom prst="rect">
              <a:avLst/>
            </a:prstGeom>
            <a:noFill/>
          </p:spPr>
          <p:txBody>
            <a:bodyPr wrap="square" rtlCol="0">
              <a:spAutoFit/>
            </a:bodyPr>
            <a:lstStyle/>
            <a:p>
              <a:pPr algn="ctr"/>
              <a:r>
                <a:rPr lang="en-GB" sz="2800" b="1" dirty="0">
                  <a:solidFill>
                    <a:srgbClr val="87BD31"/>
                  </a:solidFill>
                  <a:latin typeface="Twinkl" pitchFamily="50" charset="0"/>
                  <a:ea typeface="Calibri" panose="020F0502020204030204" pitchFamily="34" charset="0"/>
                  <a:cs typeface="Times New Roman" panose="02020603050405020304" pitchFamily="18" charset="0"/>
                </a:rPr>
                <a:t>8 ÷ 4 = 2</a:t>
              </a:r>
              <a:endParaRPr lang="en-GB" sz="2800" b="1" dirty="0">
                <a:solidFill>
                  <a:srgbClr val="87BD3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443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04827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4 Times Table</a:t>
            </a:r>
          </a:p>
        </p:txBody>
      </p:sp>
      <p:sp>
        <p:nvSpPr>
          <p:cNvPr id="10" name="Rectangle 9"/>
          <p:cNvSpPr/>
          <p:nvPr/>
        </p:nvSpPr>
        <p:spPr>
          <a:xfrm>
            <a:off x="2495701"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495701"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5650" y="1214577"/>
            <a:ext cx="7632700" cy="830997"/>
          </a:xfrm>
          <a:prstGeom prst="rect">
            <a:avLst/>
          </a:prstGeom>
          <a:noFill/>
        </p:spPr>
        <p:txBody>
          <a:bodyPr wrap="square" lIns="0" tIns="0" rIns="0" bIns="0" rtlCol="0">
            <a:spAutoFit/>
          </a:bodyPr>
          <a:lstStyle/>
          <a:p>
            <a:r>
              <a:rPr lang="en-GB" dirty="0" err="1"/>
              <a:t>Laaibah</a:t>
            </a:r>
            <a:r>
              <a:rPr lang="en-GB" dirty="0"/>
              <a:t> has represented some facts from the four times table in different ways. She has got some of them wrong. Tick or cross each representation and then explain the mistakes she has made.</a:t>
            </a:r>
          </a:p>
        </p:txBody>
      </p:sp>
      <p:graphicFrame>
        <p:nvGraphicFramePr>
          <p:cNvPr id="7" name="Table 6"/>
          <p:cNvGraphicFramePr>
            <a:graphicFrameLocks noGrp="1"/>
          </p:cNvGraphicFramePr>
          <p:nvPr>
            <p:extLst>
              <p:ext uri="{D42A27DB-BD31-4B8C-83A1-F6EECF244321}">
                <p14:modId xmlns:p14="http://schemas.microsoft.com/office/powerpoint/2010/main" val="1226350715"/>
              </p:ext>
            </p:extLst>
          </p:nvPr>
        </p:nvGraphicFramePr>
        <p:xfrm>
          <a:off x="755651" y="2214128"/>
          <a:ext cx="7632700" cy="3843771"/>
        </p:xfrm>
        <a:graphic>
          <a:graphicData uri="http://schemas.openxmlformats.org/drawingml/2006/table">
            <a:tbl>
              <a:tblPr firstRow="1" bandRow="1">
                <a:tableStyleId>{5940675A-B579-460E-94D1-54222C63F5DA}</a:tableStyleId>
              </a:tblPr>
              <a:tblGrid>
                <a:gridCol w="4044949">
                  <a:extLst>
                    <a:ext uri="{9D8B030D-6E8A-4147-A177-3AD203B41FA5}">
                      <a16:colId xmlns:a16="http://schemas.microsoft.com/office/drawing/2014/main" val="3660474511"/>
                    </a:ext>
                  </a:extLst>
                </a:gridCol>
                <a:gridCol w="846667">
                  <a:extLst>
                    <a:ext uri="{9D8B030D-6E8A-4147-A177-3AD203B41FA5}">
                      <a16:colId xmlns:a16="http://schemas.microsoft.com/office/drawing/2014/main" val="20001"/>
                    </a:ext>
                  </a:extLst>
                </a:gridCol>
                <a:gridCol w="2741084">
                  <a:extLst>
                    <a:ext uri="{9D8B030D-6E8A-4147-A177-3AD203B41FA5}">
                      <a16:colId xmlns:a16="http://schemas.microsoft.com/office/drawing/2014/main" val="3310636674"/>
                    </a:ext>
                  </a:extLst>
                </a:gridCol>
              </a:tblGrid>
              <a:tr h="1003751">
                <a:tc>
                  <a:txBody>
                    <a:bodyPr/>
                    <a:lstStyle/>
                    <a:p>
                      <a:endParaRPr lang="en-GB" dirty="0">
                        <a:solidFill>
                          <a:srgbClr val="FF0000"/>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dirty="0">
                          <a:solidFill>
                            <a:srgbClr val="87BD31"/>
                          </a:solidFill>
                          <a:effectLst/>
                          <a:latin typeface="+mn-lt"/>
                          <a:ea typeface="+mn-ea"/>
                          <a:cs typeface="+mn-cs"/>
                        </a:rPr>
                        <a:t>✓</a:t>
                      </a:r>
                    </a:p>
                    <a:p>
                      <a:pPr algn="ctr"/>
                      <a:endParaRPr lang="en-GB" b="1" dirty="0">
                        <a:solidFill>
                          <a:srgbClr val="87BD31"/>
                        </a:solidFill>
                      </a:endParaRPr>
                    </a:p>
                  </a:txBody>
                  <a:tcPr anchor="b">
                    <a:solidFill>
                      <a:schemeClr val="bg1"/>
                    </a:solidFill>
                  </a:tcPr>
                </a:tc>
                <a:tc>
                  <a:txBody>
                    <a:bodyPr/>
                    <a:lstStyle/>
                    <a:p>
                      <a:r>
                        <a:rPr lang="en-GB" sz="1600" b="0" kern="1200" dirty="0">
                          <a:solidFill>
                            <a:schemeClr val="tx1"/>
                          </a:solidFill>
                          <a:effectLst/>
                          <a:latin typeface="+mn-lt"/>
                          <a:ea typeface="+mn-ea"/>
                          <a:cs typeface="+mn-cs"/>
                        </a:rPr>
                        <a:t>This model correctly shows 4 × 6 = 24 or 24 ÷ 4 = 6.</a:t>
                      </a:r>
                      <a:endParaRPr lang="en-GB" sz="1600" b="0" dirty="0">
                        <a:solidFill>
                          <a:schemeClr val="tx1"/>
                        </a:solidFill>
                      </a:endParaRPr>
                    </a:p>
                  </a:txBody>
                  <a:tcPr>
                    <a:solidFill>
                      <a:schemeClr val="bg1"/>
                    </a:solidFill>
                  </a:tcPr>
                </a:tc>
                <a:extLst>
                  <a:ext uri="{0D108BD9-81ED-4DB2-BD59-A6C34878D82A}">
                    <a16:rowId xmlns:a16="http://schemas.microsoft.com/office/drawing/2014/main" val="169484114"/>
                  </a:ext>
                </a:extLst>
              </a:tr>
              <a:tr h="1409356">
                <a:tc>
                  <a:txBody>
                    <a:bodyPr/>
                    <a:lstStyle/>
                    <a:p>
                      <a:endParaRPr lang="en-GB" dirty="0">
                        <a:solidFill>
                          <a:srgbClr val="FF0000"/>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1200" dirty="0">
                          <a:solidFill>
                            <a:srgbClr val="87BD31"/>
                          </a:solidFill>
                          <a:effectLst/>
                          <a:latin typeface="+mn-lt"/>
                          <a:ea typeface="+mn-ea"/>
                          <a:cs typeface="+mn-cs"/>
                        </a:rPr>
                        <a:t>×</a:t>
                      </a:r>
                      <a:endParaRPr lang="en-GB" sz="2400" b="1" dirty="0">
                        <a:solidFill>
                          <a:srgbClr val="87BD31"/>
                        </a:solidFill>
                      </a:endParaRPr>
                    </a:p>
                  </a:txBody>
                  <a:tcPr anchor="ctr">
                    <a:solidFill>
                      <a:schemeClr val="bg1"/>
                    </a:solidFill>
                  </a:tcPr>
                </a:tc>
                <a:tc>
                  <a:txBody>
                    <a:bodyPr/>
                    <a:lstStyle/>
                    <a:p>
                      <a:r>
                        <a:rPr lang="en-GB" sz="1600" b="0" dirty="0">
                          <a:solidFill>
                            <a:schemeClr val="tx1"/>
                          </a:solidFill>
                          <a:effectLst/>
                          <a:latin typeface="Twinkl" pitchFamily="50" charset="0"/>
                          <a:ea typeface="Calibri" panose="020F0502020204030204" pitchFamily="34" charset="0"/>
                          <a:cs typeface="Times New Roman" panose="02020603050405020304" pitchFamily="18" charset="0"/>
                        </a:rPr>
                        <a:t>This model is not correct. </a:t>
                      </a:r>
                      <a:br>
                        <a:rPr lang="en-GB" sz="1600" b="0" dirty="0">
                          <a:solidFill>
                            <a:schemeClr val="tx1"/>
                          </a:solidFill>
                          <a:effectLst/>
                          <a:latin typeface="Twinkl" pitchFamily="50" charset="0"/>
                          <a:ea typeface="Calibri" panose="020F0502020204030204" pitchFamily="34" charset="0"/>
                          <a:cs typeface="Times New Roman" panose="02020603050405020304" pitchFamily="18" charset="0"/>
                        </a:rPr>
                      </a:br>
                      <a:r>
                        <a:rPr lang="en-GB" sz="1600" b="0" dirty="0">
                          <a:solidFill>
                            <a:schemeClr val="tx1"/>
                          </a:solidFill>
                          <a:effectLst/>
                          <a:latin typeface="Twinkl" pitchFamily="50" charset="0"/>
                          <a:ea typeface="Calibri" panose="020F0502020204030204" pitchFamily="34" charset="0"/>
                          <a:cs typeface="Times New Roman" panose="02020603050405020304" pitchFamily="18" charset="0"/>
                        </a:rPr>
                        <a:t>It shows 4</a:t>
                      </a:r>
                      <a:r>
                        <a:rPr lang="en-GB" sz="1600" b="0" baseline="0" dirty="0">
                          <a:solidFill>
                            <a:schemeClr val="tx1"/>
                          </a:solidFill>
                          <a:effectLst/>
                          <a:latin typeface="Twinkl" pitchFamily="50" charset="0"/>
                          <a:ea typeface="Calibri" panose="020F0502020204030204" pitchFamily="34" charset="0"/>
                          <a:cs typeface="Times New Roman" panose="02020603050405020304" pitchFamily="18" charset="0"/>
                        </a:rPr>
                        <a:t> groups of 4 equalling 12. Four groups </a:t>
                      </a:r>
                      <a:br>
                        <a:rPr lang="en-GB" sz="1600" b="0" baseline="0" dirty="0">
                          <a:solidFill>
                            <a:schemeClr val="tx1"/>
                          </a:solidFill>
                          <a:effectLst/>
                          <a:latin typeface="Twinkl" pitchFamily="50" charset="0"/>
                          <a:ea typeface="Calibri" panose="020F0502020204030204" pitchFamily="34" charset="0"/>
                          <a:cs typeface="Times New Roman" panose="02020603050405020304" pitchFamily="18" charset="0"/>
                        </a:rPr>
                      </a:br>
                      <a:r>
                        <a:rPr lang="en-GB" sz="1600" b="0" baseline="0" dirty="0">
                          <a:solidFill>
                            <a:schemeClr val="tx1"/>
                          </a:solidFill>
                          <a:effectLst/>
                          <a:latin typeface="Twinkl" pitchFamily="50" charset="0"/>
                          <a:ea typeface="Calibri" panose="020F0502020204030204" pitchFamily="34" charset="0"/>
                          <a:cs typeface="Times New Roman" panose="02020603050405020304" pitchFamily="18" charset="0"/>
                        </a:rPr>
                        <a:t>of 4 equals 16, not 12.</a:t>
                      </a:r>
                      <a:endParaRPr lang="en-GB" sz="1600" b="0" dirty="0">
                        <a:solidFill>
                          <a:schemeClr val="tx1"/>
                        </a:solidFill>
                      </a:endParaRPr>
                    </a:p>
                  </a:txBody>
                  <a:tcPr>
                    <a:solidFill>
                      <a:schemeClr val="bg1"/>
                    </a:solidFill>
                  </a:tcPr>
                </a:tc>
                <a:extLst>
                  <a:ext uri="{0D108BD9-81ED-4DB2-BD59-A6C34878D82A}">
                    <a16:rowId xmlns:a16="http://schemas.microsoft.com/office/drawing/2014/main" val="4006218736"/>
                  </a:ext>
                </a:extLst>
              </a:tr>
              <a:tr h="1430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dirty="0">
                          <a:solidFill>
                            <a:srgbClr val="87BD31"/>
                          </a:solidFill>
                          <a:effectLst/>
                          <a:latin typeface="+mn-lt"/>
                          <a:ea typeface="+mn-ea"/>
                          <a:cs typeface="+mn-cs"/>
                        </a:rPr>
                        <a:t>✓</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This model correctly shows 7 × 4 = 28</a:t>
                      </a:r>
                      <a:r>
                        <a:rPr lang="en-GB" sz="1600" b="0" kern="1200" baseline="0" dirty="0">
                          <a:solidFill>
                            <a:schemeClr val="tx1"/>
                          </a:solidFill>
                          <a:effectLst/>
                          <a:latin typeface="+mn-lt"/>
                          <a:ea typeface="+mn-ea"/>
                          <a:cs typeface="+mn-cs"/>
                        </a:rPr>
                        <a:t>.</a:t>
                      </a:r>
                      <a:endParaRPr lang="en-GB" sz="1600" b="0" dirty="0">
                        <a:solidFill>
                          <a:schemeClr val="tx1"/>
                        </a:solidFill>
                      </a:endParaRPr>
                    </a:p>
                    <a:p>
                      <a:endParaRPr lang="en-GB" sz="1600" b="0" dirty="0">
                        <a:solidFill>
                          <a:schemeClr val="tx1"/>
                        </a:solidFill>
                      </a:endParaRPr>
                    </a:p>
                  </a:txBody>
                  <a:tcPr>
                    <a:solidFill>
                      <a:schemeClr val="bg1"/>
                    </a:solidFill>
                  </a:tcPr>
                </a:tc>
                <a:extLst>
                  <a:ext uri="{0D108BD9-81ED-4DB2-BD59-A6C34878D82A}">
                    <a16:rowId xmlns:a16="http://schemas.microsoft.com/office/drawing/2014/main" val="15376527"/>
                  </a:ext>
                </a:extLst>
              </a:tr>
            </a:tbl>
          </a:graphicData>
        </a:graphic>
      </p:graphicFrame>
      <p:grpSp>
        <p:nvGrpSpPr>
          <p:cNvPr id="4" name="Group 3"/>
          <p:cNvGrpSpPr/>
          <p:nvPr/>
        </p:nvGrpSpPr>
        <p:grpSpPr>
          <a:xfrm>
            <a:off x="861965" y="2308756"/>
            <a:ext cx="806207" cy="806207"/>
            <a:chOff x="-2343150" y="1581150"/>
            <a:chExt cx="2019300" cy="2019300"/>
          </a:xfrm>
        </p:grpSpPr>
        <p:sp>
          <p:nvSpPr>
            <p:cNvPr id="2" name="Oval 1"/>
            <p:cNvSpPr/>
            <p:nvPr/>
          </p:nvSpPr>
          <p:spPr>
            <a:xfrm>
              <a:off x="-2343150" y="1581150"/>
              <a:ext cx="2019300" cy="2019300"/>
            </a:xfrm>
            <a:prstGeom prst="ellipse">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312" y="1862497"/>
              <a:ext cx="482684" cy="49530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992" y="2623766"/>
              <a:ext cx="482684" cy="49530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358" y="1839057"/>
              <a:ext cx="482684" cy="49530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103" y="2343149"/>
              <a:ext cx="482684" cy="49530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016" y="2472102"/>
              <a:ext cx="482684" cy="49530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842" y="2995974"/>
              <a:ext cx="482684" cy="495301"/>
            </a:xfrm>
            <a:prstGeom prst="rect">
              <a:avLst/>
            </a:prstGeom>
          </p:spPr>
        </p:pic>
      </p:grpSp>
      <p:grpSp>
        <p:nvGrpSpPr>
          <p:cNvPr id="18" name="Group 17"/>
          <p:cNvGrpSpPr/>
          <p:nvPr/>
        </p:nvGrpSpPr>
        <p:grpSpPr>
          <a:xfrm>
            <a:off x="1855382" y="2308756"/>
            <a:ext cx="806207" cy="806207"/>
            <a:chOff x="-2343150" y="1581150"/>
            <a:chExt cx="2019300" cy="2019300"/>
          </a:xfrm>
        </p:grpSpPr>
        <p:sp>
          <p:nvSpPr>
            <p:cNvPr id="19" name="Oval 18"/>
            <p:cNvSpPr/>
            <p:nvPr/>
          </p:nvSpPr>
          <p:spPr>
            <a:xfrm>
              <a:off x="-2343150" y="1581150"/>
              <a:ext cx="2019300" cy="2019300"/>
            </a:xfrm>
            <a:prstGeom prst="ellipse">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312" y="1862497"/>
              <a:ext cx="482684" cy="495301"/>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992" y="2623766"/>
              <a:ext cx="482684" cy="49530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358" y="1839057"/>
              <a:ext cx="482684" cy="49530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103" y="2343149"/>
              <a:ext cx="482684" cy="49530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016" y="2472102"/>
              <a:ext cx="482684" cy="495301"/>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842" y="2995974"/>
              <a:ext cx="482684" cy="495301"/>
            </a:xfrm>
            <a:prstGeom prst="rect">
              <a:avLst/>
            </a:prstGeom>
          </p:spPr>
        </p:pic>
      </p:grpSp>
      <p:grpSp>
        <p:nvGrpSpPr>
          <p:cNvPr id="26" name="Group 25"/>
          <p:cNvGrpSpPr/>
          <p:nvPr/>
        </p:nvGrpSpPr>
        <p:grpSpPr>
          <a:xfrm>
            <a:off x="2855082" y="2308756"/>
            <a:ext cx="806207" cy="806207"/>
            <a:chOff x="-2343150" y="1581150"/>
            <a:chExt cx="2019300" cy="2019300"/>
          </a:xfrm>
        </p:grpSpPr>
        <p:sp>
          <p:nvSpPr>
            <p:cNvPr id="27" name="Oval 26"/>
            <p:cNvSpPr/>
            <p:nvPr/>
          </p:nvSpPr>
          <p:spPr>
            <a:xfrm>
              <a:off x="-2343150" y="1581150"/>
              <a:ext cx="2019300" cy="2019300"/>
            </a:xfrm>
            <a:prstGeom prst="ellipse">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312" y="1862497"/>
              <a:ext cx="482684" cy="495301"/>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992" y="2623766"/>
              <a:ext cx="482684" cy="495301"/>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358" y="1839057"/>
              <a:ext cx="482684" cy="495301"/>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103" y="2343149"/>
              <a:ext cx="482684" cy="495301"/>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016" y="2472102"/>
              <a:ext cx="482684" cy="495301"/>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842" y="2995974"/>
              <a:ext cx="482684" cy="495301"/>
            </a:xfrm>
            <a:prstGeom prst="rect">
              <a:avLst/>
            </a:prstGeom>
          </p:spPr>
        </p:pic>
      </p:grpSp>
      <p:graphicFrame>
        <p:nvGraphicFramePr>
          <p:cNvPr id="5" name="Table 4"/>
          <p:cNvGraphicFramePr>
            <a:graphicFrameLocks noGrp="1"/>
          </p:cNvGraphicFramePr>
          <p:nvPr>
            <p:extLst>
              <p:ext uri="{D42A27DB-BD31-4B8C-83A1-F6EECF244321}">
                <p14:modId xmlns:p14="http://schemas.microsoft.com/office/powerpoint/2010/main" val="1070469159"/>
              </p:ext>
            </p:extLst>
          </p:nvPr>
        </p:nvGraphicFramePr>
        <p:xfrm>
          <a:off x="861965" y="3476450"/>
          <a:ext cx="3825840" cy="829326"/>
        </p:xfrm>
        <a:graphic>
          <a:graphicData uri="http://schemas.openxmlformats.org/drawingml/2006/table">
            <a:tbl>
              <a:tblPr firstRow="1" bandRow="1">
                <a:tableStyleId>{5C22544A-7EE6-4342-B048-85BDC9FD1C3A}</a:tableStyleId>
              </a:tblPr>
              <a:tblGrid>
                <a:gridCol w="956460">
                  <a:extLst>
                    <a:ext uri="{9D8B030D-6E8A-4147-A177-3AD203B41FA5}">
                      <a16:colId xmlns:a16="http://schemas.microsoft.com/office/drawing/2014/main" val="20000"/>
                    </a:ext>
                  </a:extLst>
                </a:gridCol>
                <a:gridCol w="956460">
                  <a:extLst>
                    <a:ext uri="{9D8B030D-6E8A-4147-A177-3AD203B41FA5}">
                      <a16:colId xmlns:a16="http://schemas.microsoft.com/office/drawing/2014/main" val="20001"/>
                    </a:ext>
                  </a:extLst>
                </a:gridCol>
                <a:gridCol w="956460">
                  <a:extLst>
                    <a:ext uri="{9D8B030D-6E8A-4147-A177-3AD203B41FA5}">
                      <a16:colId xmlns:a16="http://schemas.microsoft.com/office/drawing/2014/main" val="20002"/>
                    </a:ext>
                  </a:extLst>
                </a:gridCol>
                <a:gridCol w="956460">
                  <a:extLst>
                    <a:ext uri="{9D8B030D-6E8A-4147-A177-3AD203B41FA5}">
                      <a16:colId xmlns:a16="http://schemas.microsoft.com/office/drawing/2014/main" val="20003"/>
                    </a:ext>
                  </a:extLst>
                </a:gridCol>
              </a:tblGrid>
              <a:tr h="414663">
                <a:tc gridSpan="4">
                  <a:txBody>
                    <a:bodyPr/>
                    <a:lstStyle/>
                    <a:p>
                      <a:pPr algn="ctr"/>
                      <a:r>
                        <a:rPr lang="en-GB" sz="1700" b="1" dirty="0">
                          <a:solidFill>
                            <a:schemeClr val="bg1"/>
                          </a:solidFill>
                        </a:rPr>
                        <a:t>12</a:t>
                      </a:r>
                    </a:p>
                  </a:txBody>
                  <a:tcPr marL="83899" marR="83899" marT="41950" marB="4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B7BC"/>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4663">
                <a:tc>
                  <a:txBody>
                    <a:bodyPr/>
                    <a:lstStyle/>
                    <a:p>
                      <a:pPr algn="ctr"/>
                      <a:r>
                        <a:rPr lang="en-GB" sz="1700" dirty="0">
                          <a:solidFill>
                            <a:schemeClr val="tx1"/>
                          </a:solidFill>
                        </a:rPr>
                        <a:t>4</a:t>
                      </a:r>
                    </a:p>
                  </a:txBody>
                  <a:tcPr marL="83899" marR="83899" marT="41950" marB="4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700" dirty="0">
                          <a:solidFill>
                            <a:schemeClr val="tx1"/>
                          </a:solidFill>
                        </a:rPr>
                        <a:t>4</a:t>
                      </a:r>
                    </a:p>
                  </a:txBody>
                  <a:tcPr marL="83899" marR="83899" marT="41950" marB="4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700" dirty="0">
                          <a:solidFill>
                            <a:schemeClr val="tx1"/>
                          </a:solidFill>
                        </a:rPr>
                        <a:t>4</a:t>
                      </a:r>
                    </a:p>
                  </a:txBody>
                  <a:tcPr marL="83899" marR="83899" marT="41950" marB="4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700" dirty="0">
                          <a:solidFill>
                            <a:schemeClr val="tx1"/>
                          </a:solidFill>
                        </a:rPr>
                        <a:t>4</a:t>
                      </a:r>
                    </a:p>
                  </a:txBody>
                  <a:tcPr marL="83899" marR="83899" marT="41950" marB="4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701812" y="2259022"/>
            <a:ext cx="2561655" cy="74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5701812" y="3261999"/>
            <a:ext cx="2561655" cy="109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5701812" y="4659949"/>
            <a:ext cx="2561655" cy="109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47267" y="2214128"/>
            <a:ext cx="2736000" cy="1002201"/>
          </a:xfrm>
          <a:prstGeom prst="rect">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643883" y="3220497"/>
            <a:ext cx="2736000" cy="1404000"/>
          </a:xfrm>
          <a:prstGeom prst="rect">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5643883" y="4617218"/>
            <a:ext cx="2736000" cy="1436514"/>
          </a:xfrm>
          <a:prstGeom prst="rect">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4886371" y="2344996"/>
            <a:ext cx="689191" cy="74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4886370" y="3519555"/>
            <a:ext cx="689191" cy="74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4878787" y="4953696"/>
            <a:ext cx="689191" cy="74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4" y="4377285"/>
            <a:ext cx="2394812" cy="2480714"/>
          </a:xfrm>
          <a:prstGeom prst="rect">
            <a:avLst/>
          </a:prstGeom>
        </p:spPr>
      </p:pic>
      <p:sp>
        <p:nvSpPr>
          <p:cNvPr id="50" name="Rectangle 49"/>
          <p:cNvSpPr/>
          <p:nvPr/>
        </p:nvSpPr>
        <p:spPr>
          <a:xfrm>
            <a:off x="2094370" y="4674770"/>
            <a:ext cx="1397588" cy="1338828"/>
          </a:xfrm>
          <a:prstGeom prst="rect">
            <a:avLst/>
          </a:prstGeom>
        </p:spPr>
        <p:txBody>
          <a:bodyPr wrap="square">
            <a:spAutoFit/>
          </a:bodyPr>
          <a:lstStyle/>
          <a:p>
            <a:pPr>
              <a:lnSpc>
                <a:spcPct val="150000"/>
              </a:lnSpc>
              <a:defRPr/>
            </a:pPr>
            <a:r>
              <a:rPr lang="en-GB" dirty="0"/>
              <a:t>5 × 4 = 20</a:t>
            </a:r>
          </a:p>
          <a:p>
            <a:pPr>
              <a:lnSpc>
                <a:spcPct val="150000"/>
              </a:lnSpc>
              <a:defRPr/>
            </a:pPr>
            <a:r>
              <a:rPr lang="en-GB" dirty="0"/>
              <a:t>2 × 4 = 8</a:t>
            </a:r>
          </a:p>
          <a:p>
            <a:pPr>
              <a:lnSpc>
                <a:spcPct val="150000"/>
              </a:lnSpc>
              <a:defRPr/>
            </a:pPr>
            <a:r>
              <a:rPr lang="en-GB" dirty="0"/>
              <a:t>20 + 8 = 28</a:t>
            </a:r>
          </a:p>
        </p:txBody>
      </p:sp>
      <p:grpSp>
        <p:nvGrpSpPr>
          <p:cNvPr id="51" name="Group 50">
            <a:extLst>
              <a:ext uri="{FF2B5EF4-FFF2-40B4-BE49-F238E27FC236}">
                <a16:creationId xmlns:a16="http://schemas.microsoft.com/office/drawing/2014/main" id="{273C31EB-942B-4623-A695-9696AC776B8C}"/>
              </a:ext>
            </a:extLst>
          </p:cNvPr>
          <p:cNvGrpSpPr/>
          <p:nvPr/>
        </p:nvGrpSpPr>
        <p:grpSpPr>
          <a:xfrm>
            <a:off x="3790195" y="2303051"/>
            <a:ext cx="806207" cy="806207"/>
            <a:chOff x="-2343150" y="1581150"/>
            <a:chExt cx="2019300" cy="2019300"/>
          </a:xfrm>
        </p:grpSpPr>
        <p:sp>
          <p:nvSpPr>
            <p:cNvPr id="52" name="Oval 51">
              <a:extLst>
                <a:ext uri="{FF2B5EF4-FFF2-40B4-BE49-F238E27FC236}">
                  <a16:creationId xmlns:a16="http://schemas.microsoft.com/office/drawing/2014/main" id="{65069CF2-04DF-47F6-BD0B-F05473588917}"/>
                </a:ext>
              </a:extLst>
            </p:cNvPr>
            <p:cNvSpPr/>
            <p:nvPr/>
          </p:nvSpPr>
          <p:spPr>
            <a:xfrm>
              <a:off x="-2343150" y="1581150"/>
              <a:ext cx="2019300" cy="2019300"/>
            </a:xfrm>
            <a:prstGeom prst="ellipse">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FD3BED4F-38B7-4F06-B5F0-87C36FA6B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312" y="1862497"/>
              <a:ext cx="482684" cy="495301"/>
            </a:xfrm>
            <a:prstGeom prst="rect">
              <a:avLst/>
            </a:prstGeom>
          </p:spPr>
        </p:pic>
        <p:pic>
          <p:nvPicPr>
            <p:cNvPr id="54" name="Picture 53">
              <a:extLst>
                <a:ext uri="{FF2B5EF4-FFF2-40B4-BE49-F238E27FC236}">
                  <a16:creationId xmlns:a16="http://schemas.microsoft.com/office/drawing/2014/main" id="{59ADB294-EDE6-4740-A6F1-139A6038D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992" y="2623766"/>
              <a:ext cx="482684" cy="495301"/>
            </a:xfrm>
            <a:prstGeom prst="rect">
              <a:avLst/>
            </a:prstGeom>
          </p:spPr>
        </p:pic>
        <p:pic>
          <p:nvPicPr>
            <p:cNvPr id="55" name="Picture 54">
              <a:extLst>
                <a:ext uri="{FF2B5EF4-FFF2-40B4-BE49-F238E27FC236}">
                  <a16:creationId xmlns:a16="http://schemas.microsoft.com/office/drawing/2014/main" id="{99C107E5-DFF8-400F-BD55-EADDBEB7B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358" y="1839057"/>
              <a:ext cx="482684" cy="495301"/>
            </a:xfrm>
            <a:prstGeom prst="rect">
              <a:avLst/>
            </a:prstGeom>
          </p:spPr>
        </p:pic>
        <p:pic>
          <p:nvPicPr>
            <p:cNvPr id="56" name="Picture 55">
              <a:extLst>
                <a:ext uri="{FF2B5EF4-FFF2-40B4-BE49-F238E27FC236}">
                  <a16:creationId xmlns:a16="http://schemas.microsoft.com/office/drawing/2014/main" id="{3942EC66-CE5D-4AD6-B2FA-DAECB3D47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103" y="2343149"/>
              <a:ext cx="482684" cy="495301"/>
            </a:xfrm>
            <a:prstGeom prst="rect">
              <a:avLst/>
            </a:prstGeom>
          </p:spPr>
        </p:pic>
        <p:pic>
          <p:nvPicPr>
            <p:cNvPr id="57" name="Picture 56">
              <a:extLst>
                <a:ext uri="{FF2B5EF4-FFF2-40B4-BE49-F238E27FC236}">
                  <a16:creationId xmlns:a16="http://schemas.microsoft.com/office/drawing/2014/main" id="{72D87BDE-BA83-4196-BCC5-E22EE5E28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016" y="2472102"/>
              <a:ext cx="482684" cy="495301"/>
            </a:xfrm>
            <a:prstGeom prst="rect">
              <a:avLst/>
            </a:prstGeom>
          </p:spPr>
        </p:pic>
        <p:pic>
          <p:nvPicPr>
            <p:cNvPr id="58" name="Picture 57">
              <a:extLst>
                <a:ext uri="{FF2B5EF4-FFF2-40B4-BE49-F238E27FC236}">
                  <a16:creationId xmlns:a16="http://schemas.microsoft.com/office/drawing/2014/main" id="{D01F8E38-CF45-4EF2-8F61-55AC2213C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842" y="2995974"/>
              <a:ext cx="482684" cy="495301"/>
            </a:xfrm>
            <a:prstGeom prst="rect">
              <a:avLst/>
            </a:prstGeom>
          </p:spPr>
        </p:pic>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4" grpId="0" animBg="1"/>
      <p:bldP spid="9" grpId="0" animBg="1"/>
      <p:bldP spid="45" grpId="0" animBg="1"/>
      <p:bldP spid="46"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204827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4 Times Table</a:t>
            </a:r>
          </a:p>
        </p:txBody>
      </p:sp>
      <p:sp>
        <p:nvSpPr>
          <p:cNvPr id="75" name="Rectangle 74"/>
          <p:cNvSpPr/>
          <p:nvPr/>
        </p:nvSpPr>
        <p:spPr>
          <a:xfrm>
            <a:off x="2495701"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495701"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5650" y="1237980"/>
            <a:ext cx="7632700" cy="2152064"/>
          </a:xfrm>
          <a:prstGeom prst="rect">
            <a:avLst/>
          </a:prstGeom>
          <a:noFill/>
        </p:spPr>
        <p:txBody>
          <a:bodyPr wrap="square" lIns="0" tIns="0" rIns="0" bIns="0" rtlCol="0">
            <a:spAutoFit/>
          </a:bodyPr>
          <a:lstStyle/>
          <a:p>
            <a:pPr>
              <a:lnSpc>
                <a:spcPct val="107000"/>
              </a:lnSpc>
              <a:spcAft>
                <a:spcPts val="800"/>
              </a:spcAft>
            </a:pPr>
            <a:r>
              <a:rPr lang="en-GB" sz="1600" dirty="0"/>
              <a:t>Jake has fewer than 20 dogs staying at his kennels. He must sort them into groups to decide how many dogs will stay in each kennel. </a:t>
            </a:r>
            <a:r>
              <a:rPr lang="en-GB" sz="1600" dirty="0">
                <a:latin typeface="Twinkl" pitchFamily="50" charset="0"/>
                <a:ea typeface="Calibri" panose="020F0502020204030204" pitchFamily="34" charset="0"/>
                <a:cs typeface="Times New Roman" panose="02020603050405020304" pitchFamily="18" charset="0"/>
              </a:rPr>
              <a:t>If he sorts them in groups of four, he has none left over.</a:t>
            </a:r>
          </a:p>
          <a:p>
            <a:pPr>
              <a:lnSpc>
                <a:spcPct val="107000"/>
              </a:lnSpc>
              <a:spcAft>
                <a:spcPts val="800"/>
              </a:spcAft>
            </a:pPr>
            <a:r>
              <a:rPr lang="en-GB" sz="1600" dirty="0"/>
              <a:t>If he put 4 dogs in each kennel, he would have no dogs left over. If he put 3 dogs in each kennel, he would have 1 dog left over. </a:t>
            </a:r>
          </a:p>
          <a:p>
            <a:pPr>
              <a:lnSpc>
                <a:spcPct val="107000"/>
              </a:lnSpc>
              <a:spcAft>
                <a:spcPts val="800"/>
              </a:spcAft>
            </a:pPr>
            <a:r>
              <a:rPr lang="en-GB" sz="1600" dirty="0">
                <a:latin typeface="Twinkl" pitchFamily="50" charset="0"/>
                <a:ea typeface="Calibri" panose="020F0502020204030204" pitchFamily="34" charset="0"/>
                <a:cs typeface="Times New Roman" panose="02020603050405020304" pitchFamily="18" charset="0"/>
              </a:rPr>
              <a:t>How many dogs could he have?</a:t>
            </a:r>
          </a:p>
          <a:p>
            <a:pPr>
              <a:lnSpc>
                <a:spcPct val="107000"/>
              </a:lnSpc>
              <a:spcAft>
                <a:spcPts val="800"/>
              </a:spcAft>
            </a:pPr>
            <a:r>
              <a:rPr lang="en-GB" sz="1600" dirty="0">
                <a:latin typeface="Twinkl" pitchFamily="50" charset="0"/>
                <a:ea typeface="Calibri" panose="020F0502020204030204" pitchFamily="34" charset="0"/>
                <a:cs typeface="Times New Roman" panose="02020603050405020304" pitchFamily="18" charset="0"/>
              </a:rPr>
              <a:t>Find all the possibilities.</a:t>
            </a:r>
          </a:p>
        </p:txBody>
      </p:sp>
      <p:graphicFrame>
        <p:nvGraphicFramePr>
          <p:cNvPr id="7" name="Table 6"/>
          <p:cNvGraphicFramePr>
            <a:graphicFrameLocks noGrp="1"/>
          </p:cNvGraphicFramePr>
          <p:nvPr>
            <p:extLst>
              <p:ext uri="{D42A27DB-BD31-4B8C-83A1-F6EECF244321}">
                <p14:modId xmlns:p14="http://schemas.microsoft.com/office/powerpoint/2010/main" val="551737431"/>
              </p:ext>
            </p:extLst>
          </p:nvPr>
        </p:nvGraphicFramePr>
        <p:xfrm>
          <a:off x="3996854" y="2804160"/>
          <a:ext cx="4391496" cy="3272975"/>
        </p:xfrm>
        <a:graphic>
          <a:graphicData uri="http://schemas.openxmlformats.org/drawingml/2006/table">
            <a:tbl>
              <a:tblPr firstRow="1" bandRow="1">
                <a:tableStyleId>{5940675A-B579-460E-94D1-54222C63F5DA}</a:tableStyleId>
              </a:tblPr>
              <a:tblGrid>
                <a:gridCol w="2195748">
                  <a:extLst>
                    <a:ext uri="{9D8B030D-6E8A-4147-A177-3AD203B41FA5}">
                      <a16:colId xmlns:a16="http://schemas.microsoft.com/office/drawing/2014/main" val="226813440"/>
                    </a:ext>
                  </a:extLst>
                </a:gridCol>
                <a:gridCol w="2195748">
                  <a:extLst>
                    <a:ext uri="{9D8B030D-6E8A-4147-A177-3AD203B41FA5}">
                      <a16:colId xmlns:a16="http://schemas.microsoft.com/office/drawing/2014/main" val="1115831654"/>
                    </a:ext>
                  </a:extLst>
                </a:gridCol>
              </a:tblGrid>
              <a:tr h="803200">
                <a:tc>
                  <a:txBody>
                    <a:bodyPr/>
                    <a:lstStyle/>
                    <a:p>
                      <a:pPr algn="ctr"/>
                      <a:r>
                        <a:rPr lang="en-GB" sz="1600" b="1" dirty="0">
                          <a:solidFill>
                            <a:schemeClr val="bg1"/>
                          </a:solidFill>
                        </a:rPr>
                        <a:t>Possible</a:t>
                      </a:r>
                      <a:r>
                        <a:rPr lang="en-GB" sz="1600" b="1" baseline="0" dirty="0">
                          <a:solidFill>
                            <a:schemeClr val="bg1"/>
                          </a:solidFill>
                        </a:rPr>
                        <a:t> Multiples of 4</a:t>
                      </a:r>
                      <a:endParaRPr lang="en-GB" sz="1600" b="1" dirty="0">
                        <a:solidFill>
                          <a:schemeClr val="bg1"/>
                        </a:solidFill>
                      </a:endParaRPr>
                    </a:p>
                  </a:txBody>
                  <a:tcPr anchor="ctr">
                    <a:solidFill>
                      <a:srgbClr val="25B7BC"/>
                    </a:solidFill>
                  </a:tcPr>
                </a:tc>
                <a:tc>
                  <a:txBody>
                    <a:bodyPr/>
                    <a:lstStyle/>
                    <a:p>
                      <a:pPr algn="ctr"/>
                      <a:r>
                        <a:rPr lang="en-GB" sz="1600" b="1" dirty="0">
                          <a:solidFill>
                            <a:schemeClr val="bg1"/>
                          </a:solidFill>
                        </a:rPr>
                        <a:t>Number Left</a:t>
                      </a:r>
                      <a:r>
                        <a:rPr lang="en-GB" sz="1600" b="1" baseline="0" dirty="0">
                          <a:solidFill>
                            <a:schemeClr val="bg1"/>
                          </a:solidFill>
                        </a:rPr>
                        <a:t> if Divided into Groups of 3</a:t>
                      </a:r>
                      <a:endParaRPr lang="en-GB" sz="1600" b="1" dirty="0">
                        <a:solidFill>
                          <a:schemeClr val="bg1"/>
                        </a:solidFill>
                      </a:endParaRPr>
                    </a:p>
                  </a:txBody>
                  <a:tcPr anchor="ctr">
                    <a:solidFill>
                      <a:srgbClr val="25B7BC"/>
                    </a:solidFill>
                  </a:tcPr>
                </a:tc>
                <a:extLst>
                  <a:ext uri="{0D108BD9-81ED-4DB2-BD59-A6C34878D82A}">
                    <a16:rowId xmlns:a16="http://schemas.microsoft.com/office/drawing/2014/main" val="757614633"/>
                  </a:ext>
                </a:extLst>
              </a:tr>
              <a:tr h="490003">
                <a:tc>
                  <a:txBody>
                    <a:bodyPr/>
                    <a:lstStyle/>
                    <a:p>
                      <a:pPr algn="ctr"/>
                      <a:endParaRPr lang="en-GB" sz="1600" dirty="0"/>
                    </a:p>
                  </a:txBody>
                  <a:tcPr anchor="ctr">
                    <a:solidFill>
                      <a:schemeClr val="bg1"/>
                    </a:solidFill>
                  </a:tcPr>
                </a:tc>
                <a:tc>
                  <a:txBody>
                    <a:bodyPr/>
                    <a:lstStyle/>
                    <a:p>
                      <a:pPr algn="ctr"/>
                      <a:r>
                        <a:rPr lang="en-GB" sz="1600" dirty="0"/>
                        <a:t>1  </a:t>
                      </a:r>
                      <a:endParaRPr lang="en-GB" sz="1600" dirty="0">
                        <a:solidFill>
                          <a:srgbClr val="00B050"/>
                        </a:solidFill>
                      </a:endParaRPr>
                    </a:p>
                  </a:txBody>
                  <a:tcPr anchor="ctr">
                    <a:solidFill>
                      <a:schemeClr val="bg1"/>
                    </a:solidFill>
                  </a:tcPr>
                </a:tc>
                <a:extLst>
                  <a:ext uri="{0D108BD9-81ED-4DB2-BD59-A6C34878D82A}">
                    <a16:rowId xmlns:a16="http://schemas.microsoft.com/office/drawing/2014/main" val="511822589"/>
                  </a:ext>
                </a:extLst>
              </a:tr>
              <a:tr h="490003">
                <a:tc>
                  <a:txBody>
                    <a:bodyPr/>
                    <a:lstStyle/>
                    <a:p>
                      <a:pPr algn="ctr"/>
                      <a:endParaRPr lang="en-GB" sz="1600" dirty="0"/>
                    </a:p>
                  </a:txBody>
                  <a:tcPr anchor="ctr">
                    <a:solidFill>
                      <a:schemeClr val="bg1"/>
                    </a:solidFill>
                  </a:tcPr>
                </a:tc>
                <a:tc>
                  <a:txBody>
                    <a:bodyPr/>
                    <a:lstStyle/>
                    <a:p>
                      <a:pPr algn="ctr"/>
                      <a:r>
                        <a:rPr lang="en-GB" sz="1600" dirty="0"/>
                        <a:t>2</a:t>
                      </a:r>
                    </a:p>
                  </a:txBody>
                  <a:tcPr anchor="ctr">
                    <a:solidFill>
                      <a:schemeClr val="bg1"/>
                    </a:solidFill>
                  </a:tcPr>
                </a:tc>
                <a:extLst>
                  <a:ext uri="{0D108BD9-81ED-4DB2-BD59-A6C34878D82A}">
                    <a16:rowId xmlns:a16="http://schemas.microsoft.com/office/drawing/2014/main" val="1316589887"/>
                  </a:ext>
                </a:extLst>
              </a:tr>
              <a:tr h="490003">
                <a:tc>
                  <a:txBody>
                    <a:bodyPr/>
                    <a:lstStyle/>
                    <a:p>
                      <a:pPr algn="ctr"/>
                      <a:endParaRPr lang="en-GB" sz="1600" dirty="0"/>
                    </a:p>
                  </a:txBody>
                  <a:tcPr anchor="ctr">
                    <a:solidFill>
                      <a:schemeClr val="bg1"/>
                    </a:solidFill>
                  </a:tcPr>
                </a:tc>
                <a:tc>
                  <a:txBody>
                    <a:bodyPr/>
                    <a:lstStyle/>
                    <a:p>
                      <a:pPr algn="ctr"/>
                      <a:r>
                        <a:rPr lang="en-GB" sz="1600" dirty="0"/>
                        <a:t>0</a:t>
                      </a:r>
                    </a:p>
                  </a:txBody>
                  <a:tcPr anchor="ctr">
                    <a:solidFill>
                      <a:schemeClr val="bg1"/>
                    </a:solidFill>
                  </a:tcPr>
                </a:tc>
                <a:extLst>
                  <a:ext uri="{0D108BD9-81ED-4DB2-BD59-A6C34878D82A}">
                    <a16:rowId xmlns:a16="http://schemas.microsoft.com/office/drawing/2014/main" val="563138191"/>
                  </a:ext>
                </a:extLst>
              </a:tr>
              <a:tr h="490003">
                <a:tc>
                  <a:txBody>
                    <a:bodyPr/>
                    <a:lstStyle/>
                    <a:p>
                      <a:pPr algn="ctr"/>
                      <a:endParaRPr lang="en-GB" sz="1600" dirty="0"/>
                    </a:p>
                  </a:txBody>
                  <a:tcPr anchor="ctr">
                    <a:solidFill>
                      <a:schemeClr val="bg1"/>
                    </a:solidFill>
                  </a:tcPr>
                </a:tc>
                <a:tc>
                  <a:txBody>
                    <a:bodyPr/>
                    <a:lstStyle/>
                    <a:p>
                      <a:pPr algn="ctr"/>
                      <a:r>
                        <a:rPr lang="en-GB" sz="1600" dirty="0"/>
                        <a:t>1 </a:t>
                      </a:r>
                    </a:p>
                  </a:txBody>
                  <a:tcPr anchor="ctr">
                    <a:solidFill>
                      <a:schemeClr val="bg1"/>
                    </a:solidFill>
                  </a:tcPr>
                </a:tc>
                <a:extLst>
                  <a:ext uri="{0D108BD9-81ED-4DB2-BD59-A6C34878D82A}">
                    <a16:rowId xmlns:a16="http://schemas.microsoft.com/office/drawing/2014/main" val="3844086096"/>
                  </a:ext>
                </a:extLst>
              </a:tr>
              <a:tr h="490003">
                <a:tc>
                  <a:txBody>
                    <a:bodyPr/>
                    <a:lstStyle/>
                    <a:p>
                      <a:pPr algn="ctr"/>
                      <a:endParaRPr lang="en-GB" sz="1600" dirty="0"/>
                    </a:p>
                  </a:txBody>
                  <a:tcPr anchor="ctr">
                    <a:solidFill>
                      <a:schemeClr val="bg1"/>
                    </a:solidFill>
                  </a:tcPr>
                </a:tc>
                <a:tc>
                  <a:txBody>
                    <a:bodyPr/>
                    <a:lstStyle/>
                    <a:p>
                      <a:pPr algn="ctr"/>
                      <a:r>
                        <a:rPr lang="en-GB" sz="1600" dirty="0"/>
                        <a:t>2</a:t>
                      </a:r>
                    </a:p>
                  </a:txBody>
                  <a:tcPr anchor="ctr">
                    <a:solidFill>
                      <a:schemeClr val="bg1"/>
                    </a:solidFill>
                  </a:tcPr>
                </a:tc>
                <a:extLst>
                  <a:ext uri="{0D108BD9-81ED-4DB2-BD59-A6C34878D82A}">
                    <a16:rowId xmlns:a16="http://schemas.microsoft.com/office/drawing/2014/main" val="3563340641"/>
                  </a:ext>
                </a:extLst>
              </a:tr>
            </a:tbl>
          </a:graphicData>
        </a:graphic>
      </p:graphicFrame>
      <p:sp>
        <p:nvSpPr>
          <p:cNvPr id="10" name="TextBox 9"/>
          <p:cNvSpPr txBox="1"/>
          <p:nvPr/>
        </p:nvSpPr>
        <p:spPr>
          <a:xfrm>
            <a:off x="7367058" y="3702193"/>
            <a:ext cx="357809" cy="338554"/>
          </a:xfrm>
          <a:prstGeom prst="rect">
            <a:avLst/>
          </a:prstGeom>
          <a:solidFill>
            <a:schemeClr val="bg1"/>
          </a:solidFill>
        </p:spPr>
        <p:txBody>
          <a:bodyPr wrap="square" rtlCol="0">
            <a:spAutoFit/>
          </a:bodyPr>
          <a:lstStyle/>
          <a:p>
            <a:pPr algn="ctr"/>
            <a:r>
              <a:rPr lang="en-GB" sz="1600" b="1" dirty="0">
                <a:solidFill>
                  <a:srgbClr val="87BD31"/>
                </a:solidFill>
              </a:rPr>
              <a:t>✓</a:t>
            </a:r>
          </a:p>
        </p:txBody>
      </p:sp>
      <p:sp>
        <p:nvSpPr>
          <p:cNvPr id="15" name="TextBox 14"/>
          <p:cNvSpPr txBox="1"/>
          <p:nvPr/>
        </p:nvSpPr>
        <p:spPr>
          <a:xfrm>
            <a:off x="7367059" y="5174993"/>
            <a:ext cx="357809" cy="338554"/>
          </a:xfrm>
          <a:prstGeom prst="rect">
            <a:avLst/>
          </a:prstGeom>
          <a:solidFill>
            <a:schemeClr val="bg1"/>
          </a:solidFill>
        </p:spPr>
        <p:txBody>
          <a:bodyPr wrap="square" rtlCol="0">
            <a:spAutoFit/>
          </a:bodyPr>
          <a:lstStyle/>
          <a:p>
            <a:pPr lvl="0" algn="ctr">
              <a:defRPr/>
            </a:pPr>
            <a:r>
              <a:rPr lang="en-GB" sz="1600" b="1" dirty="0">
                <a:solidFill>
                  <a:srgbClr val="87BD31"/>
                </a:solidFill>
              </a:rPr>
              <a:t>✓</a:t>
            </a:r>
          </a:p>
        </p:txBody>
      </p:sp>
      <p:grpSp>
        <p:nvGrpSpPr>
          <p:cNvPr id="5" name="Group 4"/>
          <p:cNvGrpSpPr/>
          <p:nvPr/>
        </p:nvGrpSpPr>
        <p:grpSpPr>
          <a:xfrm flipH="1">
            <a:off x="670559" y="3169952"/>
            <a:ext cx="3326295" cy="3180985"/>
            <a:chOff x="851608" y="3324801"/>
            <a:chExt cx="2785510" cy="2663825"/>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2371" y="4039539"/>
              <a:ext cx="747348" cy="14184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840" y="3911089"/>
              <a:ext cx="1678278" cy="166061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608" y="3324801"/>
              <a:ext cx="2024943" cy="2663825"/>
            </a:xfrm>
            <a:prstGeom prst="rect">
              <a:avLst/>
            </a:prstGeom>
          </p:spPr>
        </p:pic>
      </p:grpSp>
      <p:sp>
        <p:nvSpPr>
          <p:cNvPr id="12" name="TextBox 11"/>
          <p:cNvSpPr txBox="1"/>
          <p:nvPr/>
        </p:nvSpPr>
        <p:spPr>
          <a:xfrm>
            <a:off x="742754" y="5285793"/>
            <a:ext cx="2465019" cy="772107"/>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He could have 4 or </a:t>
            </a:r>
            <a:br>
              <a:rPr lang="en-GB" dirty="0"/>
            </a:br>
            <a:r>
              <a:rPr lang="en-GB" dirty="0"/>
              <a:t>16 dogs.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605312" y="4662824"/>
            <a:ext cx="2898886" cy="1449216"/>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sz="1600" dirty="0"/>
              <a:t>If Jake sorted the dogs into groups of 4, there would be no dogs left over. This means that the number of dogs must be a multiple of 4.</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p:cNvGrpSpPr/>
          <p:nvPr/>
        </p:nvGrpSpPr>
        <p:grpSpPr>
          <a:xfrm>
            <a:off x="7140641" y="3773995"/>
            <a:ext cx="313508" cy="2153259"/>
            <a:chOff x="7080069" y="3169952"/>
            <a:chExt cx="313508" cy="2153259"/>
          </a:xfrm>
        </p:grpSpPr>
        <p:sp>
          <p:nvSpPr>
            <p:cNvPr id="11" name="Rectangle 10"/>
            <p:cNvSpPr/>
            <p:nvPr/>
          </p:nvSpPr>
          <p:spPr>
            <a:xfrm>
              <a:off x="7080069" y="3169952"/>
              <a:ext cx="313508" cy="25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080069" y="3633878"/>
              <a:ext cx="313508" cy="25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080069" y="4142980"/>
              <a:ext cx="313508" cy="25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080069" y="4599202"/>
              <a:ext cx="313508" cy="25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080069" y="5064163"/>
              <a:ext cx="313508" cy="25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01D4CD69-2287-4ABC-8ED2-22721F98BF7A}"/>
              </a:ext>
            </a:extLst>
          </p:cNvPr>
          <p:cNvSpPr/>
          <p:nvPr/>
        </p:nvSpPr>
        <p:spPr>
          <a:xfrm>
            <a:off x="4905019" y="3700701"/>
            <a:ext cx="314509" cy="369332"/>
          </a:xfrm>
          <a:prstGeom prst="rect">
            <a:avLst/>
          </a:prstGeom>
        </p:spPr>
        <p:txBody>
          <a:bodyPr wrap="none">
            <a:spAutoFit/>
          </a:bodyPr>
          <a:lstStyle/>
          <a:p>
            <a:pPr algn="ctr"/>
            <a:r>
              <a:rPr lang="en-GB" dirty="0"/>
              <a:t>4</a:t>
            </a:r>
          </a:p>
        </p:txBody>
      </p:sp>
      <p:sp>
        <p:nvSpPr>
          <p:cNvPr id="16" name="Rectangle 15">
            <a:extLst>
              <a:ext uri="{FF2B5EF4-FFF2-40B4-BE49-F238E27FC236}">
                <a16:creationId xmlns:a16="http://schemas.microsoft.com/office/drawing/2014/main" id="{90ED37D1-10FF-4A1F-8D90-6C17E37CA1B0}"/>
              </a:ext>
            </a:extLst>
          </p:cNvPr>
          <p:cNvSpPr/>
          <p:nvPr/>
        </p:nvSpPr>
        <p:spPr>
          <a:xfrm>
            <a:off x="4903415" y="4177568"/>
            <a:ext cx="317716" cy="369332"/>
          </a:xfrm>
          <a:prstGeom prst="rect">
            <a:avLst/>
          </a:prstGeom>
        </p:spPr>
        <p:txBody>
          <a:bodyPr wrap="none">
            <a:spAutoFit/>
          </a:bodyPr>
          <a:lstStyle/>
          <a:p>
            <a:pPr algn="ctr"/>
            <a:r>
              <a:rPr lang="en-GB" dirty="0"/>
              <a:t>8</a:t>
            </a:r>
          </a:p>
        </p:txBody>
      </p:sp>
      <p:sp>
        <p:nvSpPr>
          <p:cNvPr id="22" name="Rectangle 21">
            <a:extLst>
              <a:ext uri="{FF2B5EF4-FFF2-40B4-BE49-F238E27FC236}">
                <a16:creationId xmlns:a16="http://schemas.microsoft.com/office/drawing/2014/main" id="{1942E72B-1E61-4A0D-95AA-0697696362AA}"/>
              </a:ext>
            </a:extLst>
          </p:cNvPr>
          <p:cNvSpPr/>
          <p:nvPr/>
        </p:nvSpPr>
        <p:spPr>
          <a:xfrm>
            <a:off x="4864943" y="4662824"/>
            <a:ext cx="394660" cy="369332"/>
          </a:xfrm>
          <a:prstGeom prst="rect">
            <a:avLst/>
          </a:prstGeom>
        </p:spPr>
        <p:txBody>
          <a:bodyPr wrap="none">
            <a:spAutoFit/>
          </a:bodyPr>
          <a:lstStyle/>
          <a:p>
            <a:r>
              <a:rPr lang="en-GB" dirty="0"/>
              <a:t>12</a:t>
            </a:r>
          </a:p>
        </p:txBody>
      </p:sp>
      <p:sp>
        <p:nvSpPr>
          <p:cNvPr id="23" name="Rectangle 22">
            <a:extLst>
              <a:ext uri="{FF2B5EF4-FFF2-40B4-BE49-F238E27FC236}">
                <a16:creationId xmlns:a16="http://schemas.microsoft.com/office/drawing/2014/main" id="{83966CD0-F0D3-474F-8B75-E8DFC896FEAF}"/>
              </a:ext>
            </a:extLst>
          </p:cNvPr>
          <p:cNvSpPr/>
          <p:nvPr/>
        </p:nvSpPr>
        <p:spPr>
          <a:xfrm>
            <a:off x="4863341" y="5156469"/>
            <a:ext cx="397865" cy="369332"/>
          </a:xfrm>
          <a:prstGeom prst="rect">
            <a:avLst/>
          </a:prstGeom>
        </p:spPr>
        <p:txBody>
          <a:bodyPr wrap="none">
            <a:spAutoFit/>
          </a:bodyPr>
          <a:lstStyle/>
          <a:p>
            <a:pPr algn="ctr"/>
            <a:r>
              <a:rPr lang="en-GB" dirty="0"/>
              <a:t>16</a:t>
            </a:r>
          </a:p>
        </p:txBody>
      </p:sp>
      <p:sp>
        <p:nvSpPr>
          <p:cNvPr id="24" name="Rectangle 23">
            <a:extLst>
              <a:ext uri="{FF2B5EF4-FFF2-40B4-BE49-F238E27FC236}">
                <a16:creationId xmlns:a16="http://schemas.microsoft.com/office/drawing/2014/main" id="{441835F2-37FE-4F70-9FCE-C117494DC47D}"/>
              </a:ext>
            </a:extLst>
          </p:cNvPr>
          <p:cNvSpPr/>
          <p:nvPr/>
        </p:nvSpPr>
        <p:spPr>
          <a:xfrm>
            <a:off x="4836891" y="5660038"/>
            <a:ext cx="450764" cy="369332"/>
          </a:xfrm>
          <a:prstGeom prst="rect">
            <a:avLst/>
          </a:prstGeom>
        </p:spPr>
        <p:txBody>
          <a:bodyPr wrap="none">
            <a:spAutoFit/>
          </a:bodyPr>
          <a:lstStyle/>
          <a:p>
            <a:pPr algn="ctr"/>
            <a:r>
              <a:rPr lang="en-GB" dirty="0"/>
              <a:t>20</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xit" presetSubtype="0" fill="hold" grpId="1"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2" grpId="0" animBg="1"/>
      <p:bldP spid="17" grpId="0" animBg="1"/>
      <p:bldP spid="17" grpId="1" animBg="1"/>
      <p:bldP spid="14" grpId="0"/>
      <p:bldP spid="16"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9"/>
            <a:ext cx="2722089" cy="385043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753"/>
          <a:stretch/>
        </p:blipFill>
        <p:spPr>
          <a:xfrm rot="1560000">
            <a:off x="2571783" y="2940175"/>
            <a:ext cx="720000" cy="2068029"/>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169" t="3176" r="3026" b="37739"/>
          <a:stretch/>
        </p:blipFill>
        <p:spPr>
          <a:xfrm rot="1768450">
            <a:off x="1093987" y="2391289"/>
            <a:ext cx="1440000" cy="1282997"/>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0899"/>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0899"/>
            <a:ext cx="2722089" cy="3850438"/>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04827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4 Times Table</a:t>
            </a:r>
          </a:p>
        </p:txBody>
      </p:sp>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69441"/>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Recall and use multiplication and division facts </a:t>
            </a:r>
            <a:br>
              <a:rPr lang="en-GB" sz="2000" b="1" dirty="0">
                <a:solidFill>
                  <a:srgbClr val="014482"/>
                </a:solidFill>
                <a:latin typeface="Tuffy" panose="020B0603060100000000" pitchFamily="34" charset="0"/>
                <a:ea typeface="Tuffy" panose="020B0603060100000000" pitchFamily="34" charset="0"/>
              </a:rPr>
            </a:br>
            <a:r>
              <a:rPr lang="en-GB" sz="2000" b="1" dirty="0">
                <a:solidFill>
                  <a:srgbClr val="014482"/>
                </a:solidFill>
                <a:latin typeface="Tuffy" panose="020B0603060100000000" pitchFamily="34" charset="0"/>
                <a:ea typeface="Tuffy" panose="020B0603060100000000" pitchFamily="34" charset="0"/>
              </a:rPr>
              <a:t>for the 3, 4 and 8 multiplication tables.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132</TotalTime>
  <Words>458</Words>
  <Application>Microsoft Office PowerPoint</Application>
  <PresentationFormat>On-screen Show (4:3)</PresentationFormat>
  <Paragraphs>76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Times New Roman</vt:lpstr>
      <vt:lpstr>Tuffy</vt:lpstr>
      <vt:lpstr>Tuffy-TTF</vt:lpstr>
      <vt:lpstr>Twinkl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Fay</dc:creator>
  <cp:lastModifiedBy>Meghan Hardie</cp:lastModifiedBy>
  <cp:revision>30</cp:revision>
  <dcterms:created xsi:type="dcterms:W3CDTF">2019-10-25T08:52:07Z</dcterms:created>
  <dcterms:modified xsi:type="dcterms:W3CDTF">2019-11-17T23:19:26Z</dcterms:modified>
</cp:coreProperties>
</file>