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5" r:id="rId2"/>
    <p:sldId id="276" r:id="rId3"/>
    <p:sldId id="278" r:id="rId4"/>
    <p:sldId id="279" r:id="rId5"/>
    <p:sldId id="289" r:id="rId6"/>
    <p:sldId id="282" r:id="rId7"/>
    <p:sldId id="284" r:id="rId8"/>
    <p:sldId id="288" r:id="rId9"/>
    <p:sldId id="277" r:id="rId10"/>
    <p:sldId id="286" r:id="rId11"/>
  </p:sldIdLst>
  <p:sldSz cx="9144000" cy="6858000" type="screen4x3"/>
  <p:notesSz cx="6858000" cy="9144000"/>
  <p:embeddedFontLst>
    <p:embeddedFont>
      <p:font typeface="Twinkl" pitchFamily="2" charset="0"/>
      <p:regular r:id="rId14"/>
      <p:bold r:id="rId15"/>
    </p:embeddedFont>
    <p:embeddedFont>
      <p:font typeface="Tuffy" panose="020B0603060100000000"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Tuffy-TTF" panose="020B0603060100000000"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793"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D31"/>
    <a:srgbClr val="F08115"/>
    <a:srgbClr val="009541"/>
    <a:srgbClr val="FFE864"/>
    <a:srgbClr val="0079C3"/>
    <a:srgbClr val="FFE76D"/>
    <a:srgbClr val="072F54"/>
    <a:srgbClr val="003464"/>
    <a:srgbClr val="004382"/>
    <a:srgbClr val="005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08"/>
      </p:cViewPr>
      <p:guideLst>
        <p:guide orient="horz" pos="2160"/>
        <p:guide pos="2880"/>
        <p:guide pos="340"/>
        <p:guide orient="horz" pos="3952"/>
        <p:guide pos="5420"/>
        <p:guide orient="horz" pos="346"/>
        <p:guide pos="476"/>
        <p:guide orient="horz" pos="504"/>
        <p:guide orient="horz" pos="3793"/>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autumn-block-3-multiplication-and-division-year-3-white-rose-maths-resources-key-stage-1-year-1-year-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autumn-block-3-multiplication-and-division-year-3-white-rose-maths-resources-key-stage-1-year-1-year-2"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winkl.co.uk/resources/planit-maths-primary-teaching-resources-year-3/planit-maths-primary-teaching-resources-year-3-number-multiplication-and-division/planit-maths-primary-teaching-resources-year-3-number---multiplication-and-division-recall-and-use-multiplication-and-division-facts-for-the-3-4-and-8-multiplication-tables" TargetMode="Externa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77505" y="5687736"/>
            <a:ext cx="1174458" cy="796954"/>
          </a:xfrm>
          <a:prstGeom prst="rect">
            <a:avLst/>
          </a:prstGeom>
          <a:solidFill>
            <a:srgbClr val="18A0DB">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26716" y="3045203"/>
            <a:ext cx="1174458" cy="796954"/>
          </a:xfrm>
          <a:prstGeom prst="rect">
            <a:avLst/>
          </a:prstGeom>
          <a:solidFill>
            <a:srgbClr val="18A0DB">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Recall and use multiplication and division facts for the 3, 4 and 8 multiplication tables.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482877"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203544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The 3 Times Table</a:t>
            </a:r>
          </a:p>
        </p:txBody>
      </p:sp>
      <p:cxnSp>
        <p:nvCxnSpPr>
          <p:cNvPr id="103" name="Straight Connector 102"/>
          <p:cNvCxnSpPr/>
          <p:nvPr/>
        </p:nvCxnSpPr>
        <p:spPr>
          <a:xfrm>
            <a:off x="2482877"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73803"/>
            <a:ext cx="7632700" cy="495108"/>
          </a:xfrm>
          <a:prstGeom prst="rect">
            <a:avLst/>
          </a:prstGeom>
          <a:solidFill>
            <a:srgbClr val="009541"/>
          </a:solidFill>
          <a:ln w="28575">
            <a:noFill/>
          </a:ln>
        </p:spPr>
        <p:txBody>
          <a:bodyPr wrap="square" lIns="108000" tIns="108000" rIns="108000" bIns="108000" rtlCol="0">
            <a:spAutoFit/>
          </a:bodyPr>
          <a:lstStyle/>
          <a:p>
            <a:pPr algn="ctr"/>
            <a:r>
              <a:rPr lang="en-GB" dirty="0">
                <a:solidFill>
                  <a:schemeClr val="bg1"/>
                </a:solidFill>
              </a:rPr>
              <a:t>Complete these statements.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324401">
            <a:off x="4328377" y="2870684"/>
            <a:ext cx="5198067" cy="1184890"/>
          </a:xfrm>
          <a:prstGeom prst="rect">
            <a:avLst/>
          </a:prstGeom>
        </p:spPr>
      </p:pic>
      <p:sp>
        <p:nvSpPr>
          <p:cNvPr id="9" name="Rectangle 8"/>
          <p:cNvSpPr/>
          <p:nvPr/>
        </p:nvSpPr>
        <p:spPr>
          <a:xfrm>
            <a:off x="1260272" y="2442615"/>
            <a:ext cx="3900880" cy="595618"/>
          </a:xfrm>
          <a:prstGeom prst="rect">
            <a:avLst/>
          </a:prstGeom>
          <a:solidFill>
            <a:schemeClr val="bg1"/>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 pod contains 3 peas.</a:t>
            </a:r>
          </a:p>
        </p:txBody>
      </p:sp>
      <p:sp>
        <p:nvSpPr>
          <p:cNvPr id="15" name="Rectangle 14"/>
          <p:cNvSpPr/>
          <p:nvPr/>
        </p:nvSpPr>
        <p:spPr>
          <a:xfrm>
            <a:off x="1260272" y="3224189"/>
            <a:ext cx="3900880" cy="595618"/>
          </a:xfrm>
          <a:prstGeom prst="rect">
            <a:avLst/>
          </a:prstGeom>
          <a:solidFill>
            <a:schemeClr val="bg1"/>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 pods contain  </a:t>
            </a:r>
            <a:r>
              <a:rPr lang="en-GB" b="1" dirty="0">
                <a:solidFill>
                  <a:srgbClr val="87BD31"/>
                </a:solidFill>
              </a:rPr>
              <a:t>6</a:t>
            </a:r>
            <a:r>
              <a:rPr lang="en-GB" dirty="0">
                <a:solidFill>
                  <a:schemeClr val="tx1"/>
                </a:solidFill>
              </a:rPr>
              <a:t>  peas.</a:t>
            </a:r>
          </a:p>
        </p:txBody>
      </p:sp>
      <p:sp>
        <p:nvSpPr>
          <p:cNvPr id="16" name="Rectangle 15"/>
          <p:cNvSpPr/>
          <p:nvPr/>
        </p:nvSpPr>
        <p:spPr>
          <a:xfrm>
            <a:off x="1260272" y="4005763"/>
            <a:ext cx="3900880" cy="595618"/>
          </a:xfrm>
          <a:prstGeom prst="rect">
            <a:avLst/>
          </a:prstGeom>
          <a:solidFill>
            <a:schemeClr val="bg1"/>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87BD31"/>
                </a:solidFill>
              </a:rPr>
              <a:t>5</a:t>
            </a:r>
            <a:r>
              <a:rPr lang="en-GB" dirty="0">
                <a:solidFill>
                  <a:srgbClr val="87BD31"/>
                </a:solidFill>
              </a:rPr>
              <a:t> </a:t>
            </a:r>
            <a:r>
              <a:rPr lang="en-GB" dirty="0">
                <a:solidFill>
                  <a:schemeClr val="tx1"/>
                </a:solidFill>
              </a:rPr>
              <a:t>pods contain 15 peas.</a:t>
            </a:r>
            <a:endParaRPr lang="en-GB" dirty="0">
              <a:solidFill>
                <a:srgbClr val="87BD31"/>
              </a:solidFill>
            </a:endParaRPr>
          </a:p>
        </p:txBody>
      </p:sp>
      <p:sp>
        <p:nvSpPr>
          <p:cNvPr id="17" name="Rectangle 16"/>
          <p:cNvSpPr/>
          <p:nvPr/>
        </p:nvSpPr>
        <p:spPr>
          <a:xfrm>
            <a:off x="1260272" y="4787337"/>
            <a:ext cx="3900880" cy="595618"/>
          </a:xfrm>
          <a:prstGeom prst="rect">
            <a:avLst/>
          </a:prstGeom>
          <a:solidFill>
            <a:schemeClr val="bg1"/>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 pods contain  </a:t>
            </a:r>
            <a:r>
              <a:rPr lang="en-GB" b="1" dirty="0">
                <a:solidFill>
                  <a:srgbClr val="87BD31"/>
                </a:solidFill>
              </a:rPr>
              <a:t>30</a:t>
            </a:r>
            <a:r>
              <a:rPr lang="en-GB" dirty="0">
                <a:solidFill>
                  <a:srgbClr val="87BD31"/>
                </a:solidFill>
              </a:rPr>
              <a:t>  </a:t>
            </a:r>
            <a:r>
              <a:rPr lang="en-GB" dirty="0">
                <a:solidFill>
                  <a:schemeClr val="tx1"/>
                </a:solidFill>
              </a:rPr>
              <a:t>peas.</a:t>
            </a:r>
          </a:p>
        </p:txBody>
      </p:sp>
      <p:sp>
        <p:nvSpPr>
          <p:cNvPr id="12" name="Rectangle 11"/>
          <p:cNvSpPr/>
          <p:nvPr/>
        </p:nvSpPr>
        <p:spPr>
          <a:xfrm>
            <a:off x="3529040" y="3375190"/>
            <a:ext cx="335560" cy="310393"/>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19" name="Rectangle 18"/>
          <p:cNvSpPr/>
          <p:nvPr/>
        </p:nvSpPr>
        <p:spPr>
          <a:xfrm>
            <a:off x="1869418" y="4156764"/>
            <a:ext cx="335560" cy="310393"/>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20" name="Rectangle 19"/>
          <p:cNvSpPr/>
          <p:nvPr/>
        </p:nvSpPr>
        <p:spPr>
          <a:xfrm>
            <a:off x="3543732" y="4929949"/>
            <a:ext cx="415871" cy="310393"/>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6473" y="2097248"/>
            <a:ext cx="2432808" cy="3171038"/>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2482877"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203544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The 3 Times Table</a:t>
            </a:r>
          </a:p>
        </p:txBody>
      </p:sp>
      <p:cxnSp>
        <p:nvCxnSpPr>
          <p:cNvPr id="103" name="Straight Connector 102"/>
          <p:cNvCxnSpPr/>
          <p:nvPr/>
        </p:nvCxnSpPr>
        <p:spPr>
          <a:xfrm>
            <a:off x="2482877"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73803"/>
            <a:ext cx="7632700" cy="495108"/>
          </a:xfrm>
          <a:prstGeom prst="rect">
            <a:avLst/>
          </a:prstGeom>
          <a:solidFill>
            <a:srgbClr val="009541"/>
          </a:solidFill>
          <a:ln w="28575">
            <a:noFill/>
          </a:ln>
        </p:spPr>
        <p:txBody>
          <a:bodyPr wrap="square" lIns="108000" tIns="108000" rIns="108000" bIns="108000" rtlCol="0">
            <a:spAutoFit/>
          </a:bodyPr>
          <a:lstStyle/>
          <a:p>
            <a:pPr algn="ctr"/>
            <a:r>
              <a:rPr lang="en-GB" dirty="0">
                <a:solidFill>
                  <a:schemeClr val="bg1"/>
                </a:solidFill>
              </a:rPr>
              <a:t>Which statements match this image?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5461" y="2541864"/>
            <a:ext cx="737123" cy="679551"/>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5460" y="3356994"/>
            <a:ext cx="737123" cy="679551"/>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5459" y="4172124"/>
            <a:ext cx="737123" cy="679551"/>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426" y="2541864"/>
            <a:ext cx="737123" cy="679551"/>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425" y="3356994"/>
            <a:ext cx="737123" cy="679551"/>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424" y="4172124"/>
            <a:ext cx="737123" cy="679551"/>
          </a:xfrm>
          <a:prstGeom prst="rect">
            <a:avLst/>
          </a:prstGeom>
        </p:spPr>
      </p:pic>
      <p:sp>
        <p:nvSpPr>
          <p:cNvPr id="25" name="Rectangle 24"/>
          <p:cNvSpPr/>
          <p:nvPr/>
        </p:nvSpPr>
        <p:spPr>
          <a:xfrm>
            <a:off x="4003214" y="2378321"/>
            <a:ext cx="3900880" cy="595618"/>
          </a:xfrm>
          <a:prstGeom prst="rect">
            <a:avLst/>
          </a:prstGeom>
          <a:solidFill>
            <a:schemeClr val="bg1"/>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3 ÷ 6 = 2</a:t>
            </a:r>
          </a:p>
        </p:txBody>
      </p:sp>
      <p:sp>
        <p:nvSpPr>
          <p:cNvPr id="26" name="Rectangle 25"/>
          <p:cNvSpPr/>
          <p:nvPr/>
        </p:nvSpPr>
        <p:spPr>
          <a:xfrm>
            <a:off x="4003214" y="3317189"/>
            <a:ext cx="3900880" cy="595618"/>
          </a:xfrm>
          <a:prstGeom prst="rect">
            <a:avLst/>
          </a:prstGeom>
          <a:solidFill>
            <a:schemeClr val="bg1"/>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2 × 3 = 6</a:t>
            </a:r>
          </a:p>
        </p:txBody>
      </p:sp>
      <p:sp>
        <p:nvSpPr>
          <p:cNvPr id="27" name="Rectangle 26"/>
          <p:cNvSpPr/>
          <p:nvPr/>
        </p:nvSpPr>
        <p:spPr>
          <a:xfrm>
            <a:off x="4003214" y="4256057"/>
            <a:ext cx="3900880" cy="595618"/>
          </a:xfrm>
          <a:prstGeom prst="rect">
            <a:avLst/>
          </a:prstGeom>
          <a:solidFill>
            <a:schemeClr val="bg1"/>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6 ÷ 2 = 3</a:t>
            </a:r>
          </a:p>
        </p:txBody>
      </p:sp>
      <p:sp>
        <p:nvSpPr>
          <p:cNvPr id="28" name="Rectangle 27"/>
          <p:cNvSpPr/>
          <p:nvPr/>
        </p:nvSpPr>
        <p:spPr>
          <a:xfrm>
            <a:off x="4003214" y="2378321"/>
            <a:ext cx="3900880" cy="595618"/>
          </a:xfrm>
          <a:prstGeom prst="rect">
            <a:avLst/>
          </a:prstGeom>
          <a:solidFill>
            <a:schemeClr val="bg1"/>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87BD31"/>
                </a:solidFill>
              </a:rPr>
              <a:t>6 ÷ 3 = 2</a:t>
            </a:r>
          </a:p>
        </p:txBody>
      </p:sp>
    </p:spTree>
    <p:extLst>
      <p:ext uri="{BB962C8B-B14F-4D97-AF65-F5344CB8AC3E}">
        <p14:creationId xmlns:p14="http://schemas.microsoft.com/office/powerpoint/2010/main" val="233904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5"/>
                                        </p:tgtEl>
                                        <p:attrNameLst>
                                          <p:attrName>fillcolor</p:attrName>
                                        </p:attrNameLst>
                                      </p:cBhvr>
                                      <p:to>
                                        <a:srgbClr val="C00000"/>
                                      </p:to>
                                    </p:animClr>
                                    <p:set>
                                      <p:cBhvr>
                                        <p:cTn id="7" dur="2000" fill="hold"/>
                                        <p:tgtEl>
                                          <p:spTgt spid="25"/>
                                        </p:tgtEl>
                                        <p:attrNameLst>
                                          <p:attrName>fill.type</p:attrName>
                                        </p:attrNameLst>
                                      </p:cBhvr>
                                      <p:to>
                                        <p:strVal val="solid"/>
                                      </p:to>
                                    </p:set>
                                    <p:set>
                                      <p:cBhvr>
                                        <p:cTn id="8" dur="2000" fill="hold"/>
                                        <p:tgtEl>
                                          <p:spTgt spid="25"/>
                                        </p:tgtEl>
                                        <p:attrNameLst>
                                          <p:attrName>fill.on</p:attrName>
                                        </p:attrNameLst>
                                      </p:cBhvr>
                                      <p:to>
                                        <p:strVal val="true"/>
                                      </p:to>
                                    </p:se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26"/>
                                        </p:tgtEl>
                                        <p:attrNameLst>
                                          <p:attrName>fillcolor</p:attrName>
                                        </p:attrNameLst>
                                      </p:cBhvr>
                                      <p:to>
                                        <a:srgbClr val="87BD31"/>
                                      </p:to>
                                    </p:animClr>
                                    <p:set>
                                      <p:cBhvr>
                                        <p:cTn id="17" dur="2000" fill="hold"/>
                                        <p:tgtEl>
                                          <p:spTgt spid="26"/>
                                        </p:tgtEl>
                                        <p:attrNameLst>
                                          <p:attrName>fill.type</p:attrName>
                                        </p:attrNameLst>
                                      </p:cBhvr>
                                      <p:to>
                                        <p:strVal val="solid"/>
                                      </p:to>
                                    </p:set>
                                    <p:set>
                                      <p:cBhvr>
                                        <p:cTn id="18" dur="2000" fill="hold"/>
                                        <p:tgtEl>
                                          <p:spTgt spid="26"/>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27"/>
                                        </p:tgtEl>
                                        <p:attrNameLst>
                                          <p:attrName>fillcolor</p:attrName>
                                        </p:attrNameLst>
                                      </p:cBhvr>
                                      <p:to>
                                        <a:srgbClr val="87BD31"/>
                                      </p:to>
                                    </p:animClr>
                                    <p:set>
                                      <p:cBhvr>
                                        <p:cTn id="23" dur="2000" fill="hold"/>
                                        <p:tgtEl>
                                          <p:spTgt spid="27"/>
                                        </p:tgtEl>
                                        <p:attrNameLst>
                                          <p:attrName>fill.type</p:attrName>
                                        </p:attrNameLst>
                                      </p:cBhvr>
                                      <p:to>
                                        <p:strVal val="solid"/>
                                      </p:to>
                                    </p:set>
                                    <p:set>
                                      <p:cBhvr>
                                        <p:cTn id="24"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203544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The 3 Times Table</a:t>
            </a:r>
          </a:p>
        </p:txBody>
      </p:sp>
      <p:sp>
        <p:nvSpPr>
          <p:cNvPr id="10" name="Rectangle 9"/>
          <p:cNvSpPr/>
          <p:nvPr/>
        </p:nvSpPr>
        <p:spPr>
          <a:xfrm>
            <a:off x="2482877"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482877"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5650" y="1373803"/>
            <a:ext cx="7632700" cy="772107"/>
          </a:xfrm>
          <a:prstGeom prst="rect">
            <a:avLst/>
          </a:prstGeom>
          <a:solidFill>
            <a:srgbClr val="009541"/>
          </a:solidFill>
          <a:ln w="28575">
            <a:noFill/>
          </a:ln>
        </p:spPr>
        <p:txBody>
          <a:bodyPr wrap="square" lIns="108000" tIns="108000" rIns="108000" bIns="108000" rtlCol="0">
            <a:spAutoFit/>
          </a:bodyPr>
          <a:lstStyle/>
          <a:p>
            <a:pPr algn="ctr"/>
            <a:r>
              <a:rPr lang="en-GB" dirty="0">
                <a:solidFill>
                  <a:schemeClr val="bg1"/>
                </a:solidFill>
              </a:rPr>
              <a:t>Which models represent facts from the three times table?</a:t>
            </a:r>
          </a:p>
          <a:p>
            <a:pPr algn="ctr"/>
            <a:r>
              <a:rPr lang="en-GB" dirty="0">
                <a:solidFill>
                  <a:schemeClr val="bg1"/>
                </a:solidFill>
              </a:rPr>
              <a:t>Explain your reasons.</a:t>
            </a:r>
          </a:p>
        </p:txBody>
      </p:sp>
      <p:graphicFrame>
        <p:nvGraphicFramePr>
          <p:cNvPr id="2" name="Table 1"/>
          <p:cNvGraphicFramePr>
            <a:graphicFrameLocks noGrp="1"/>
          </p:cNvGraphicFramePr>
          <p:nvPr>
            <p:extLst>
              <p:ext uri="{D42A27DB-BD31-4B8C-83A1-F6EECF244321}">
                <p14:modId xmlns:p14="http://schemas.microsoft.com/office/powerpoint/2010/main" val="2390762738"/>
              </p:ext>
            </p:extLst>
          </p:nvPr>
        </p:nvGraphicFramePr>
        <p:xfrm>
          <a:off x="755650" y="2284912"/>
          <a:ext cx="7641730" cy="3807912"/>
        </p:xfrm>
        <a:graphic>
          <a:graphicData uri="http://schemas.openxmlformats.org/drawingml/2006/table">
            <a:tbl>
              <a:tblPr firstRow="1" bandRow="1">
                <a:tableStyleId>{5C22544A-7EE6-4342-B048-85BDC9FD1C3A}</a:tableStyleId>
              </a:tblPr>
              <a:tblGrid>
                <a:gridCol w="3011007">
                  <a:extLst>
                    <a:ext uri="{9D8B030D-6E8A-4147-A177-3AD203B41FA5}">
                      <a16:colId xmlns:a16="http://schemas.microsoft.com/office/drawing/2014/main" val="307888576"/>
                    </a:ext>
                  </a:extLst>
                </a:gridCol>
                <a:gridCol w="4630723">
                  <a:extLst>
                    <a:ext uri="{9D8B030D-6E8A-4147-A177-3AD203B41FA5}">
                      <a16:colId xmlns:a16="http://schemas.microsoft.com/office/drawing/2014/main" val="276597160"/>
                    </a:ext>
                  </a:extLst>
                </a:gridCol>
              </a:tblGrid>
              <a:tr h="126930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7695439"/>
                  </a:ext>
                </a:extLst>
              </a:tr>
              <a:tr h="126930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488611"/>
                  </a:ext>
                </a:extLst>
              </a:tr>
              <a:tr h="126930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2608672"/>
                  </a:ext>
                </a:extLst>
              </a:tr>
            </a:tbl>
          </a:graphicData>
        </a:graphic>
      </p:graphicFrame>
      <p:sp>
        <p:nvSpPr>
          <p:cNvPr id="4" name="Oval 3"/>
          <p:cNvSpPr/>
          <p:nvPr/>
        </p:nvSpPr>
        <p:spPr>
          <a:xfrm>
            <a:off x="830509" y="2331957"/>
            <a:ext cx="864066" cy="864066"/>
          </a:xfrm>
          <a:prstGeom prst="ellipse">
            <a:avLst/>
          </a:prstGeom>
          <a:solidFill>
            <a:schemeClr val="bg1"/>
          </a:solidFill>
          <a:ln>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769434" y="2564934"/>
            <a:ext cx="864066" cy="864066"/>
          </a:xfrm>
          <a:prstGeom prst="ellipse">
            <a:avLst/>
          </a:prstGeom>
          <a:solidFill>
            <a:schemeClr val="bg1"/>
          </a:solidFill>
          <a:ln>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783218" y="2403629"/>
            <a:ext cx="864066" cy="864066"/>
          </a:xfrm>
          <a:prstGeom prst="ellipse">
            <a:avLst/>
          </a:prstGeom>
          <a:solidFill>
            <a:schemeClr val="bg1"/>
          </a:solidFill>
          <a:ln>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887644" y="2403629"/>
            <a:ext cx="732072" cy="728403"/>
            <a:chOff x="887644" y="2403629"/>
            <a:chExt cx="732072" cy="728403"/>
          </a:xfrm>
        </p:grpSpPr>
        <p:sp>
          <p:nvSpPr>
            <p:cNvPr id="5" name="Cube 4"/>
            <p:cNvSpPr/>
            <p:nvPr/>
          </p:nvSpPr>
          <p:spPr>
            <a:xfrm>
              <a:off x="1155583" y="2403629"/>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ube 14"/>
            <p:cNvSpPr/>
            <p:nvPr/>
          </p:nvSpPr>
          <p:spPr>
            <a:xfrm>
              <a:off x="1384880" y="2510588"/>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ube 15"/>
            <p:cNvSpPr/>
            <p:nvPr/>
          </p:nvSpPr>
          <p:spPr>
            <a:xfrm>
              <a:off x="1405798" y="2763990"/>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ube 16"/>
            <p:cNvSpPr/>
            <p:nvPr/>
          </p:nvSpPr>
          <p:spPr>
            <a:xfrm>
              <a:off x="1146721" y="2664592"/>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be 17"/>
            <p:cNvSpPr/>
            <p:nvPr/>
          </p:nvSpPr>
          <p:spPr>
            <a:xfrm>
              <a:off x="887644" y="2565194"/>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ube 18"/>
            <p:cNvSpPr/>
            <p:nvPr/>
          </p:nvSpPr>
          <p:spPr>
            <a:xfrm>
              <a:off x="1101562" y="2918114"/>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p:cNvGrpSpPr/>
          <p:nvPr/>
        </p:nvGrpSpPr>
        <p:grpSpPr>
          <a:xfrm>
            <a:off x="1833228" y="2632765"/>
            <a:ext cx="732072" cy="728403"/>
            <a:chOff x="887644" y="2403629"/>
            <a:chExt cx="732072" cy="728403"/>
          </a:xfrm>
        </p:grpSpPr>
        <p:sp>
          <p:nvSpPr>
            <p:cNvPr id="21" name="Cube 20"/>
            <p:cNvSpPr/>
            <p:nvPr/>
          </p:nvSpPr>
          <p:spPr>
            <a:xfrm>
              <a:off x="1155583" y="2403629"/>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ube 21"/>
            <p:cNvSpPr/>
            <p:nvPr/>
          </p:nvSpPr>
          <p:spPr>
            <a:xfrm>
              <a:off x="1384880" y="2510588"/>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ube 22"/>
            <p:cNvSpPr/>
            <p:nvPr/>
          </p:nvSpPr>
          <p:spPr>
            <a:xfrm>
              <a:off x="1405798" y="2763990"/>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ube 23"/>
            <p:cNvSpPr/>
            <p:nvPr/>
          </p:nvSpPr>
          <p:spPr>
            <a:xfrm>
              <a:off x="1146721" y="2664592"/>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ube 24"/>
            <p:cNvSpPr/>
            <p:nvPr/>
          </p:nvSpPr>
          <p:spPr>
            <a:xfrm>
              <a:off x="887644" y="2565194"/>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ube 25"/>
            <p:cNvSpPr/>
            <p:nvPr/>
          </p:nvSpPr>
          <p:spPr>
            <a:xfrm>
              <a:off x="1101562" y="2918114"/>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p:cNvGrpSpPr/>
          <p:nvPr/>
        </p:nvGrpSpPr>
        <p:grpSpPr>
          <a:xfrm>
            <a:off x="2827700" y="2471460"/>
            <a:ext cx="732072" cy="728403"/>
            <a:chOff x="887644" y="2403629"/>
            <a:chExt cx="732072" cy="728403"/>
          </a:xfrm>
        </p:grpSpPr>
        <p:sp>
          <p:nvSpPr>
            <p:cNvPr id="28" name="Cube 27"/>
            <p:cNvSpPr/>
            <p:nvPr/>
          </p:nvSpPr>
          <p:spPr>
            <a:xfrm>
              <a:off x="1155583" y="2403629"/>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ube 28"/>
            <p:cNvSpPr/>
            <p:nvPr/>
          </p:nvSpPr>
          <p:spPr>
            <a:xfrm>
              <a:off x="1384880" y="2510588"/>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ube 29"/>
            <p:cNvSpPr/>
            <p:nvPr/>
          </p:nvSpPr>
          <p:spPr>
            <a:xfrm>
              <a:off x="1405798" y="2763990"/>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ube 30"/>
            <p:cNvSpPr/>
            <p:nvPr/>
          </p:nvSpPr>
          <p:spPr>
            <a:xfrm>
              <a:off x="1146721" y="2664592"/>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ube 31"/>
            <p:cNvSpPr/>
            <p:nvPr/>
          </p:nvSpPr>
          <p:spPr>
            <a:xfrm>
              <a:off x="887644" y="2565194"/>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ube 32"/>
            <p:cNvSpPr/>
            <p:nvPr/>
          </p:nvSpPr>
          <p:spPr>
            <a:xfrm>
              <a:off x="1101562" y="2918114"/>
              <a:ext cx="213918" cy="213918"/>
            </a:xfrm>
            <a:prstGeom prst="cub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8" name="Table 7"/>
          <p:cNvGraphicFramePr>
            <a:graphicFrameLocks noGrp="1"/>
          </p:cNvGraphicFramePr>
          <p:nvPr>
            <p:extLst>
              <p:ext uri="{D42A27DB-BD31-4B8C-83A1-F6EECF244321}">
                <p14:modId xmlns:p14="http://schemas.microsoft.com/office/powerpoint/2010/main" val="1159863979"/>
              </p:ext>
            </p:extLst>
          </p:nvPr>
        </p:nvGraphicFramePr>
        <p:xfrm>
          <a:off x="1040658" y="3795557"/>
          <a:ext cx="2334936" cy="747182"/>
        </p:xfrm>
        <a:graphic>
          <a:graphicData uri="http://schemas.openxmlformats.org/drawingml/2006/table">
            <a:tbl>
              <a:tblPr firstRow="1" bandRow="1">
                <a:tableStyleId>{5C22544A-7EE6-4342-B048-85BDC9FD1C3A}</a:tableStyleId>
              </a:tblPr>
              <a:tblGrid>
                <a:gridCol w="583734">
                  <a:extLst>
                    <a:ext uri="{9D8B030D-6E8A-4147-A177-3AD203B41FA5}">
                      <a16:colId xmlns:a16="http://schemas.microsoft.com/office/drawing/2014/main" val="3328018482"/>
                    </a:ext>
                  </a:extLst>
                </a:gridCol>
                <a:gridCol w="583734">
                  <a:extLst>
                    <a:ext uri="{9D8B030D-6E8A-4147-A177-3AD203B41FA5}">
                      <a16:colId xmlns:a16="http://schemas.microsoft.com/office/drawing/2014/main" val="259262752"/>
                    </a:ext>
                  </a:extLst>
                </a:gridCol>
                <a:gridCol w="583734">
                  <a:extLst>
                    <a:ext uri="{9D8B030D-6E8A-4147-A177-3AD203B41FA5}">
                      <a16:colId xmlns:a16="http://schemas.microsoft.com/office/drawing/2014/main" val="3546898330"/>
                    </a:ext>
                  </a:extLst>
                </a:gridCol>
                <a:gridCol w="583734">
                  <a:extLst>
                    <a:ext uri="{9D8B030D-6E8A-4147-A177-3AD203B41FA5}">
                      <a16:colId xmlns:a16="http://schemas.microsoft.com/office/drawing/2014/main" val="3284942864"/>
                    </a:ext>
                  </a:extLst>
                </a:gridCol>
              </a:tblGrid>
              <a:tr h="373591">
                <a:tc gridSpan="4">
                  <a:txBody>
                    <a:bodyPr/>
                    <a:lstStyle/>
                    <a:p>
                      <a:pPr algn="ctr"/>
                      <a:r>
                        <a:rPr lang="en-GB"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115"/>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115"/>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115"/>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115"/>
                    </a:solidFill>
                  </a:tcPr>
                </a:tc>
                <a:extLst>
                  <a:ext uri="{0D108BD9-81ED-4DB2-BD59-A6C34878D82A}">
                    <a16:rowId xmlns:a16="http://schemas.microsoft.com/office/drawing/2014/main" val="1682256679"/>
                  </a:ext>
                </a:extLst>
              </a:tr>
              <a:tr h="373591">
                <a:tc>
                  <a:txBody>
                    <a:bodyPr/>
                    <a:lstStyle/>
                    <a:p>
                      <a:pPr algn="ctr"/>
                      <a:r>
                        <a:rPr lang="en-GB"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519141"/>
                  </a:ext>
                </a:extLst>
              </a:tr>
            </a:tbl>
          </a:graphicData>
        </a:graphic>
      </p:graphicFrame>
      <p:sp>
        <p:nvSpPr>
          <p:cNvPr id="9" name="Rectangle 8"/>
          <p:cNvSpPr/>
          <p:nvPr/>
        </p:nvSpPr>
        <p:spPr>
          <a:xfrm>
            <a:off x="1512757" y="4854873"/>
            <a:ext cx="1574020" cy="1200329"/>
          </a:xfrm>
          <a:prstGeom prst="rect">
            <a:avLst/>
          </a:prstGeom>
        </p:spPr>
        <p:txBody>
          <a:bodyPr wrap="square">
            <a:spAutoFit/>
          </a:bodyPr>
          <a:lstStyle/>
          <a:p>
            <a:r>
              <a:rPr lang="en-GB" dirty="0"/>
              <a:t>5 × 3</a:t>
            </a:r>
          </a:p>
          <a:p>
            <a:r>
              <a:rPr lang="en-GB" dirty="0"/>
              <a:t>+</a:t>
            </a:r>
          </a:p>
          <a:p>
            <a:r>
              <a:rPr lang="en-GB" dirty="0"/>
              <a:t>2 × 3</a:t>
            </a:r>
          </a:p>
          <a:p>
            <a:r>
              <a:rPr lang="en-GB" dirty="0"/>
              <a:t>= 15 + 6</a:t>
            </a:r>
          </a:p>
        </p:txBody>
      </p:sp>
      <p:sp>
        <p:nvSpPr>
          <p:cNvPr id="35" name="Rectangle 34"/>
          <p:cNvSpPr/>
          <p:nvPr/>
        </p:nvSpPr>
        <p:spPr>
          <a:xfrm>
            <a:off x="3905684" y="2560177"/>
            <a:ext cx="4097662" cy="646331"/>
          </a:xfrm>
          <a:prstGeom prst="rect">
            <a:avLst/>
          </a:prstGeom>
        </p:spPr>
        <p:txBody>
          <a:bodyPr wrap="square">
            <a:spAutoFit/>
          </a:bodyPr>
          <a:lstStyle/>
          <a:p>
            <a:r>
              <a:rPr lang="en-GB" b="1" dirty="0">
                <a:solidFill>
                  <a:srgbClr val="87BD31"/>
                </a:solidFill>
              </a:rPr>
              <a:t>This model correctly shows 3 × 6 = 18 or 18 ÷ 3 = 6.</a:t>
            </a:r>
          </a:p>
        </p:txBody>
      </p:sp>
      <p:sp>
        <p:nvSpPr>
          <p:cNvPr id="36" name="Rectangle 35"/>
          <p:cNvSpPr/>
          <p:nvPr/>
        </p:nvSpPr>
        <p:spPr>
          <a:xfrm>
            <a:off x="3905683" y="3588703"/>
            <a:ext cx="4416195" cy="1200329"/>
          </a:xfrm>
          <a:prstGeom prst="rect">
            <a:avLst/>
          </a:prstGeom>
        </p:spPr>
        <p:txBody>
          <a:bodyPr wrap="square">
            <a:spAutoFit/>
          </a:bodyPr>
          <a:lstStyle/>
          <a:p>
            <a:r>
              <a:rPr lang="en-GB" b="1" dirty="0">
                <a:solidFill>
                  <a:srgbClr val="87BD31"/>
                </a:solidFill>
              </a:rPr>
              <a:t>This model is not correct. It shows 4 groups of 4 equalling 12. To show 4 × 3 = 12, each lower part of the bar should contain 3. </a:t>
            </a:r>
          </a:p>
        </p:txBody>
      </p:sp>
      <p:sp>
        <p:nvSpPr>
          <p:cNvPr id="37" name="Rectangle 36"/>
          <p:cNvSpPr/>
          <p:nvPr/>
        </p:nvSpPr>
        <p:spPr>
          <a:xfrm>
            <a:off x="3905682" y="4993372"/>
            <a:ext cx="4416195" cy="923330"/>
          </a:xfrm>
          <a:prstGeom prst="rect">
            <a:avLst/>
          </a:prstGeom>
        </p:spPr>
        <p:txBody>
          <a:bodyPr wrap="square">
            <a:spAutoFit/>
          </a:bodyPr>
          <a:lstStyle/>
          <a:p>
            <a:r>
              <a:rPr lang="en-GB" b="1" dirty="0">
                <a:solidFill>
                  <a:srgbClr val="87BD31"/>
                </a:solidFill>
              </a:rPr>
              <a:t>This model correctly shows 7 × 3 = 21 but the final calculation 15 + 6 needs completing to show the answer.</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9" name="Rectangle 8"/>
          <p:cNvSpPr/>
          <p:nvPr/>
        </p:nvSpPr>
        <p:spPr>
          <a:xfrm>
            <a:off x="447429" y="670981"/>
            <a:ext cx="203544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The 3 Times Table</a:t>
            </a:r>
          </a:p>
        </p:txBody>
      </p:sp>
      <p:sp>
        <p:nvSpPr>
          <p:cNvPr id="75" name="Rectangle 74"/>
          <p:cNvSpPr/>
          <p:nvPr/>
        </p:nvSpPr>
        <p:spPr>
          <a:xfrm>
            <a:off x="2482877"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482877"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315080"/>
            <a:ext cx="7632700" cy="495108"/>
          </a:xfrm>
          <a:prstGeom prst="rect">
            <a:avLst/>
          </a:prstGeom>
          <a:solidFill>
            <a:srgbClr val="009541"/>
          </a:solidFill>
          <a:ln w="28575">
            <a:noFill/>
          </a:ln>
        </p:spPr>
        <p:txBody>
          <a:bodyPr wrap="square" lIns="108000" tIns="108000" rIns="108000" bIns="108000" rtlCol="0">
            <a:spAutoFit/>
          </a:bodyPr>
          <a:lstStyle/>
          <a:p>
            <a:pPr algn="ctr"/>
            <a:r>
              <a:rPr lang="en-GB" dirty="0">
                <a:solidFill>
                  <a:schemeClr val="bg1"/>
                </a:solidFill>
              </a:rPr>
              <a:t>Jake is choosing flowers for a bouquet</a:t>
            </a:r>
          </a:p>
        </p:txBody>
      </p:sp>
      <p:grpSp>
        <p:nvGrpSpPr>
          <p:cNvPr id="12" name="Group 11"/>
          <p:cNvGrpSpPr/>
          <p:nvPr/>
        </p:nvGrpSpPr>
        <p:grpSpPr>
          <a:xfrm>
            <a:off x="934799" y="1954634"/>
            <a:ext cx="1671186" cy="1622358"/>
            <a:chOff x="2548476" y="1954634"/>
            <a:chExt cx="1671186" cy="1622358"/>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4970" t="6661" r="11174" b="20611"/>
            <a:stretch/>
          </p:blipFill>
          <p:spPr>
            <a:xfrm>
              <a:off x="3087149" y="1954634"/>
              <a:ext cx="1132513" cy="15771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585196">
              <a:off x="2548476" y="2618280"/>
              <a:ext cx="908352" cy="958712"/>
            </a:xfrm>
            <a:prstGeom prst="rect">
              <a:avLst/>
            </a:prstGeom>
          </p:spPr>
        </p:pic>
        <p:sp>
          <p:nvSpPr>
            <p:cNvPr id="10" name="Rectangle 9"/>
            <p:cNvSpPr/>
            <p:nvPr/>
          </p:nvSpPr>
          <p:spPr>
            <a:xfrm>
              <a:off x="2642422" y="2921359"/>
              <a:ext cx="436338" cy="369332"/>
            </a:xfrm>
            <a:prstGeom prst="rect">
              <a:avLst/>
            </a:prstGeom>
          </p:spPr>
          <p:txBody>
            <a:bodyPr wrap="none">
              <a:spAutoFit/>
            </a:bodyPr>
            <a:lstStyle/>
            <a:p>
              <a:r>
                <a:rPr lang="en-GB" dirty="0"/>
                <a:t>£2</a:t>
              </a:r>
            </a:p>
          </p:txBody>
        </p:sp>
      </p:grpSp>
      <p:grpSp>
        <p:nvGrpSpPr>
          <p:cNvPr id="11" name="Group 10"/>
          <p:cNvGrpSpPr/>
          <p:nvPr/>
        </p:nvGrpSpPr>
        <p:grpSpPr>
          <a:xfrm>
            <a:off x="2958323" y="2248714"/>
            <a:ext cx="1613677" cy="1345290"/>
            <a:chOff x="4117824" y="2193721"/>
            <a:chExt cx="1613677" cy="134529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8514" y="2193721"/>
              <a:ext cx="1142987" cy="133804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585196">
              <a:off x="4117824" y="2580299"/>
              <a:ext cx="908352" cy="958712"/>
            </a:xfrm>
            <a:prstGeom prst="rect">
              <a:avLst/>
            </a:prstGeom>
          </p:spPr>
        </p:pic>
        <p:sp>
          <p:nvSpPr>
            <p:cNvPr id="14" name="Rectangle 13"/>
            <p:cNvSpPr/>
            <p:nvPr/>
          </p:nvSpPr>
          <p:spPr>
            <a:xfrm>
              <a:off x="4211770" y="2883378"/>
              <a:ext cx="431528" cy="369332"/>
            </a:xfrm>
            <a:prstGeom prst="rect">
              <a:avLst/>
            </a:prstGeom>
          </p:spPr>
          <p:txBody>
            <a:bodyPr wrap="none">
              <a:spAutoFit/>
            </a:bodyPr>
            <a:lstStyle/>
            <a:p>
              <a:r>
                <a:rPr lang="en-GB" dirty="0"/>
                <a:t>£3</a:t>
              </a:r>
            </a:p>
          </p:txBody>
        </p:sp>
      </p:grpSp>
      <p:sp>
        <p:nvSpPr>
          <p:cNvPr id="17" name="TextBox 16"/>
          <p:cNvSpPr txBox="1"/>
          <p:nvPr/>
        </p:nvSpPr>
        <p:spPr>
          <a:xfrm>
            <a:off x="4742272" y="2161339"/>
            <a:ext cx="3646078" cy="1326105"/>
          </a:xfrm>
          <a:prstGeom prst="rect">
            <a:avLst/>
          </a:prstGeom>
          <a:solidFill>
            <a:srgbClr val="F08115"/>
          </a:solidFill>
          <a:ln w="28575">
            <a:noFill/>
          </a:ln>
        </p:spPr>
        <p:txBody>
          <a:bodyPr wrap="square" lIns="108000" tIns="108000" rIns="108000" bIns="108000" rtlCol="0">
            <a:spAutoFit/>
          </a:bodyPr>
          <a:lstStyle/>
          <a:p>
            <a:pPr algn="ctr"/>
            <a:r>
              <a:rPr lang="en-GB" dirty="0">
                <a:solidFill>
                  <a:schemeClr val="bg1"/>
                </a:solidFill>
              </a:rPr>
              <a:t>He spends £20. What combinations of flowers might he have chosen? </a:t>
            </a:r>
          </a:p>
          <a:p>
            <a:pPr algn="ctr"/>
            <a:r>
              <a:rPr lang="en-GB" dirty="0">
                <a:solidFill>
                  <a:schemeClr val="bg1"/>
                </a:solidFill>
              </a:rPr>
              <a:t>Find all the possibilities. </a:t>
            </a:r>
          </a:p>
        </p:txBody>
      </p:sp>
      <p:graphicFrame>
        <p:nvGraphicFramePr>
          <p:cNvPr id="18" name="Table 17"/>
          <p:cNvGraphicFramePr>
            <a:graphicFrameLocks noGrp="1"/>
          </p:cNvGraphicFramePr>
          <p:nvPr>
            <p:extLst>
              <p:ext uri="{D42A27DB-BD31-4B8C-83A1-F6EECF244321}">
                <p14:modId xmlns:p14="http://schemas.microsoft.com/office/powerpoint/2010/main" val="950858723"/>
              </p:ext>
            </p:extLst>
          </p:nvPr>
        </p:nvGraphicFramePr>
        <p:xfrm>
          <a:off x="1344467" y="3716323"/>
          <a:ext cx="6096000" cy="2281439"/>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964421480"/>
                    </a:ext>
                  </a:extLst>
                </a:gridCol>
                <a:gridCol w="3048000">
                  <a:extLst>
                    <a:ext uri="{9D8B030D-6E8A-4147-A177-3AD203B41FA5}">
                      <a16:colId xmlns:a16="http://schemas.microsoft.com/office/drawing/2014/main" val="986226379"/>
                    </a:ext>
                  </a:extLst>
                </a:gridCol>
              </a:tblGrid>
              <a:tr h="798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1" dirty="0">
                        <a:solidFill>
                          <a:srgbClr val="87BD31"/>
                        </a:solidFill>
                      </a:endParaRPr>
                    </a:p>
                  </a:txBody>
                  <a:tcPr>
                    <a:lnL w="28575" cap="flat" cmpd="sng" algn="ctr">
                      <a:solidFill>
                        <a:srgbClr val="87BD31"/>
                      </a:solidFill>
                      <a:prstDash val="solid"/>
                      <a:round/>
                      <a:headEnd type="none" w="med" len="med"/>
                      <a:tailEnd type="none" w="med" len="med"/>
                    </a:lnL>
                    <a:lnT w="28575" cap="flat" cmpd="sng" algn="ctr">
                      <a:solidFill>
                        <a:srgbClr val="87BD3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1" dirty="0">
                        <a:solidFill>
                          <a:srgbClr val="87BD31"/>
                        </a:solidFill>
                      </a:endParaRPr>
                    </a:p>
                  </a:txBody>
                  <a:tcPr>
                    <a:lnR w="28575" cap="flat" cmpd="sng" algn="ctr">
                      <a:solidFill>
                        <a:srgbClr val="87BD31"/>
                      </a:solidFill>
                      <a:prstDash val="solid"/>
                      <a:round/>
                      <a:headEnd type="none" w="med" len="med"/>
                      <a:tailEnd type="none" w="med" len="med"/>
                    </a:lnR>
                    <a:lnT w="28575" cap="flat" cmpd="sng" algn="ctr">
                      <a:solidFill>
                        <a:srgbClr val="87BD31"/>
                      </a:solidFill>
                      <a:prstDash val="solid"/>
                      <a:round/>
                      <a:headEnd type="none" w="med" len="med"/>
                      <a:tailEnd type="none" w="med" len="med"/>
                    </a:lnT>
                    <a:solidFill>
                      <a:schemeClr val="bg1"/>
                    </a:solidFill>
                  </a:tcPr>
                </a:tc>
                <a:extLst>
                  <a:ext uri="{0D108BD9-81ED-4DB2-BD59-A6C34878D82A}">
                    <a16:rowId xmlns:a16="http://schemas.microsoft.com/office/drawing/2014/main" val="247373122"/>
                  </a:ext>
                </a:extLst>
              </a:tr>
              <a:tr h="370840">
                <a:tc>
                  <a:txBody>
                    <a:bodyPr/>
                    <a:lstStyle/>
                    <a:p>
                      <a:pPr algn="ctr"/>
                      <a:r>
                        <a:rPr lang="en-GB" b="0" dirty="0">
                          <a:solidFill>
                            <a:schemeClr val="tx1"/>
                          </a:solidFill>
                        </a:rPr>
                        <a:t>1 × 2 = 2</a:t>
                      </a:r>
                    </a:p>
                  </a:txBody>
                  <a:tcPr>
                    <a:lnL w="28575" cap="flat" cmpd="sng" algn="ctr">
                      <a:solidFill>
                        <a:srgbClr val="87BD31"/>
                      </a:solidFill>
                      <a:prstDash val="solid"/>
                      <a:round/>
                      <a:headEnd type="none" w="med" len="med"/>
                      <a:tailEnd type="none" w="med" len="med"/>
                    </a:lnL>
                    <a:solidFill>
                      <a:schemeClr val="bg1"/>
                    </a:solidFill>
                  </a:tcPr>
                </a:tc>
                <a:tc>
                  <a:txBody>
                    <a:bodyPr/>
                    <a:lstStyle/>
                    <a:p>
                      <a:pPr algn="ctr"/>
                      <a:r>
                        <a:rPr lang="en-GB" b="0" dirty="0">
                          <a:solidFill>
                            <a:schemeClr val="tx1"/>
                          </a:solidFill>
                        </a:rPr>
                        <a:t>6 × 3</a:t>
                      </a:r>
                      <a:r>
                        <a:rPr lang="en-GB" b="0" baseline="0" dirty="0">
                          <a:solidFill>
                            <a:schemeClr val="tx1"/>
                          </a:solidFill>
                        </a:rPr>
                        <a:t> = 18</a:t>
                      </a:r>
                      <a:endParaRPr lang="en-GB" b="0" dirty="0">
                        <a:solidFill>
                          <a:schemeClr val="tx1"/>
                        </a:solidFill>
                      </a:endParaRPr>
                    </a:p>
                  </a:txBody>
                  <a:tcPr>
                    <a:lnR w="28575" cap="flat" cmpd="sng" algn="ctr">
                      <a:solidFill>
                        <a:srgbClr val="87BD31"/>
                      </a:solidFill>
                      <a:prstDash val="solid"/>
                      <a:round/>
                      <a:headEnd type="none" w="med" len="med"/>
                      <a:tailEnd type="none" w="med" len="med"/>
                    </a:lnR>
                    <a:solidFill>
                      <a:schemeClr val="bg1"/>
                    </a:solidFill>
                  </a:tcPr>
                </a:tc>
                <a:extLst>
                  <a:ext uri="{0D108BD9-81ED-4DB2-BD59-A6C34878D82A}">
                    <a16:rowId xmlns:a16="http://schemas.microsoft.com/office/drawing/2014/main" val="3068682043"/>
                  </a:ext>
                </a:extLst>
              </a:tr>
              <a:tr h="370840">
                <a:tc>
                  <a:txBody>
                    <a:bodyPr/>
                    <a:lstStyle/>
                    <a:p>
                      <a:pPr algn="ctr"/>
                      <a:r>
                        <a:rPr lang="en-GB" b="0" dirty="0">
                          <a:solidFill>
                            <a:schemeClr val="tx1"/>
                          </a:solidFill>
                        </a:rPr>
                        <a:t>4</a:t>
                      </a:r>
                      <a:r>
                        <a:rPr lang="en-GB" b="0" baseline="0" dirty="0">
                          <a:solidFill>
                            <a:schemeClr val="tx1"/>
                          </a:solidFill>
                        </a:rPr>
                        <a:t> </a:t>
                      </a:r>
                      <a:r>
                        <a:rPr lang="en-GB" b="0" dirty="0">
                          <a:solidFill>
                            <a:schemeClr val="tx1"/>
                          </a:solidFill>
                        </a:rPr>
                        <a:t>× 2 = 8</a:t>
                      </a:r>
                    </a:p>
                  </a:txBody>
                  <a:tcPr>
                    <a:lnL w="28575" cap="flat" cmpd="sng" algn="ctr">
                      <a:solidFill>
                        <a:srgbClr val="87BD31"/>
                      </a:solidFill>
                      <a:prstDash val="solid"/>
                      <a:round/>
                      <a:headEnd type="none" w="med" len="med"/>
                      <a:tailEnd type="none" w="med" len="med"/>
                    </a:lnL>
                    <a:solidFill>
                      <a:schemeClr val="bg1"/>
                    </a:solidFill>
                  </a:tcPr>
                </a:tc>
                <a:tc>
                  <a:txBody>
                    <a:bodyPr/>
                    <a:lstStyle/>
                    <a:p>
                      <a:pPr algn="ctr"/>
                      <a:r>
                        <a:rPr lang="en-GB" b="0" dirty="0">
                          <a:solidFill>
                            <a:schemeClr val="tx1"/>
                          </a:solidFill>
                        </a:rPr>
                        <a:t>4 × 3</a:t>
                      </a:r>
                      <a:r>
                        <a:rPr lang="en-GB" b="0" baseline="0" dirty="0">
                          <a:solidFill>
                            <a:schemeClr val="tx1"/>
                          </a:solidFill>
                        </a:rPr>
                        <a:t> = 12</a:t>
                      </a:r>
                      <a:endParaRPr lang="en-GB" b="0" dirty="0">
                        <a:solidFill>
                          <a:schemeClr val="tx1"/>
                        </a:solidFill>
                      </a:endParaRPr>
                    </a:p>
                  </a:txBody>
                  <a:tcPr>
                    <a:lnR w="28575" cap="flat" cmpd="sng" algn="ctr">
                      <a:solidFill>
                        <a:srgbClr val="87BD31"/>
                      </a:solidFill>
                      <a:prstDash val="solid"/>
                      <a:round/>
                      <a:headEnd type="none" w="med" len="med"/>
                      <a:tailEnd type="none" w="med" len="med"/>
                    </a:lnR>
                    <a:solidFill>
                      <a:schemeClr val="bg1"/>
                    </a:solidFill>
                  </a:tcPr>
                </a:tc>
                <a:extLst>
                  <a:ext uri="{0D108BD9-81ED-4DB2-BD59-A6C34878D82A}">
                    <a16:rowId xmlns:a16="http://schemas.microsoft.com/office/drawing/2014/main" val="2571182028"/>
                  </a:ext>
                </a:extLst>
              </a:tr>
              <a:tr h="370840">
                <a:tc>
                  <a:txBody>
                    <a:bodyPr/>
                    <a:lstStyle/>
                    <a:p>
                      <a:pPr algn="ctr"/>
                      <a:r>
                        <a:rPr lang="en-GB" b="0" dirty="0">
                          <a:solidFill>
                            <a:schemeClr val="tx1"/>
                          </a:solidFill>
                        </a:rPr>
                        <a:t>7 × 2 = 14</a:t>
                      </a:r>
                    </a:p>
                  </a:txBody>
                  <a:tcPr>
                    <a:lnL w="28575" cap="flat" cmpd="sng" algn="ctr">
                      <a:solidFill>
                        <a:srgbClr val="87BD31"/>
                      </a:solidFill>
                      <a:prstDash val="solid"/>
                      <a:round/>
                      <a:headEnd type="none" w="med" len="med"/>
                      <a:tailEnd type="none" w="med" len="med"/>
                    </a:lnL>
                    <a:solidFill>
                      <a:schemeClr val="bg1"/>
                    </a:solidFill>
                  </a:tcPr>
                </a:tc>
                <a:tc>
                  <a:txBody>
                    <a:bodyPr/>
                    <a:lstStyle/>
                    <a:p>
                      <a:pPr algn="ctr"/>
                      <a:r>
                        <a:rPr lang="en-GB" b="0" dirty="0">
                          <a:solidFill>
                            <a:schemeClr val="tx1"/>
                          </a:solidFill>
                        </a:rPr>
                        <a:t>2 × 3</a:t>
                      </a:r>
                      <a:r>
                        <a:rPr lang="en-GB" b="0" baseline="0" dirty="0">
                          <a:solidFill>
                            <a:schemeClr val="tx1"/>
                          </a:solidFill>
                        </a:rPr>
                        <a:t> = 6</a:t>
                      </a:r>
                      <a:endParaRPr lang="en-GB" b="0" dirty="0">
                        <a:solidFill>
                          <a:schemeClr val="tx1"/>
                        </a:solidFill>
                      </a:endParaRPr>
                    </a:p>
                  </a:txBody>
                  <a:tcPr>
                    <a:lnR w="28575" cap="flat" cmpd="sng" algn="ctr">
                      <a:solidFill>
                        <a:srgbClr val="87BD31"/>
                      </a:solidFill>
                      <a:prstDash val="solid"/>
                      <a:round/>
                      <a:headEnd type="none" w="med" len="med"/>
                      <a:tailEnd type="none" w="med" len="med"/>
                    </a:lnR>
                    <a:solidFill>
                      <a:schemeClr val="bg1"/>
                    </a:solidFill>
                  </a:tcPr>
                </a:tc>
                <a:extLst>
                  <a:ext uri="{0D108BD9-81ED-4DB2-BD59-A6C34878D82A}">
                    <a16:rowId xmlns:a16="http://schemas.microsoft.com/office/drawing/2014/main" val="3403950711"/>
                  </a:ext>
                </a:extLst>
              </a:tr>
              <a:tr h="370840">
                <a:tc>
                  <a:txBody>
                    <a:bodyPr/>
                    <a:lstStyle/>
                    <a:p>
                      <a:pPr algn="ctr"/>
                      <a:r>
                        <a:rPr lang="en-GB" b="0" dirty="0">
                          <a:solidFill>
                            <a:schemeClr val="tx1"/>
                          </a:solidFill>
                        </a:rPr>
                        <a:t>10</a:t>
                      </a:r>
                      <a:r>
                        <a:rPr lang="en-GB" b="0" baseline="0" dirty="0">
                          <a:solidFill>
                            <a:schemeClr val="tx1"/>
                          </a:solidFill>
                        </a:rPr>
                        <a:t> </a:t>
                      </a:r>
                      <a:r>
                        <a:rPr lang="en-GB" b="0" dirty="0">
                          <a:solidFill>
                            <a:schemeClr val="tx1"/>
                          </a:solidFill>
                        </a:rPr>
                        <a:t>× 2 =20</a:t>
                      </a:r>
                    </a:p>
                  </a:txBody>
                  <a:tcPr>
                    <a:lnL w="28575" cap="flat" cmpd="sng" algn="ctr">
                      <a:solidFill>
                        <a:srgbClr val="87BD31"/>
                      </a:solidFill>
                      <a:prstDash val="solid"/>
                      <a:round/>
                      <a:headEnd type="none" w="med" len="med"/>
                      <a:tailEnd type="none" w="med" len="med"/>
                    </a:lnL>
                    <a:lnB w="28575" cap="flat" cmpd="sng" algn="ctr">
                      <a:solidFill>
                        <a:srgbClr val="87BD31"/>
                      </a:solidFill>
                      <a:prstDash val="solid"/>
                      <a:round/>
                      <a:headEnd type="none" w="med" len="med"/>
                      <a:tailEnd type="none" w="med" len="med"/>
                    </a:lnB>
                    <a:solidFill>
                      <a:schemeClr val="bg1"/>
                    </a:solidFill>
                  </a:tcPr>
                </a:tc>
                <a:tc>
                  <a:txBody>
                    <a:bodyPr/>
                    <a:lstStyle/>
                    <a:p>
                      <a:pPr algn="ctr"/>
                      <a:r>
                        <a:rPr lang="en-GB" b="0" dirty="0">
                          <a:solidFill>
                            <a:schemeClr val="tx1"/>
                          </a:solidFill>
                        </a:rPr>
                        <a:t>0 × 3</a:t>
                      </a:r>
                      <a:r>
                        <a:rPr lang="en-GB" b="0" baseline="0" dirty="0">
                          <a:solidFill>
                            <a:schemeClr val="tx1"/>
                          </a:solidFill>
                        </a:rPr>
                        <a:t> = 0</a:t>
                      </a:r>
                      <a:endParaRPr lang="en-GB" b="0" dirty="0">
                        <a:solidFill>
                          <a:schemeClr val="tx1"/>
                        </a:solidFill>
                      </a:endParaRPr>
                    </a:p>
                  </a:txBody>
                  <a:tcPr>
                    <a:lnR w="28575" cap="flat" cmpd="sng" algn="ctr">
                      <a:solidFill>
                        <a:srgbClr val="87BD31"/>
                      </a:solidFill>
                      <a:prstDash val="solid"/>
                      <a:round/>
                      <a:headEnd type="none" w="med" len="med"/>
                      <a:tailEnd type="none" w="med" len="med"/>
                    </a:lnR>
                    <a:lnB w="28575" cap="flat" cmpd="sng" algn="ctr">
                      <a:solidFill>
                        <a:srgbClr val="87BD31"/>
                      </a:solidFill>
                      <a:prstDash val="solid"/>
                      <a:round/>
                      <a:headEnd type="none" w="med" len="med"/>
                      <a:tailEnd type="none" w="med" len="med"/>
                    </a:lnB>
                    <a:solidFill>
                      <a:schemeClr val="bg1"/>
                    </a:solidFill>
                  </a:tcPr>
                </a:tc>
                <a:extLst>
                  <a:ext uri="{0D108BD9-81ED-4DB2-BD59-A6C34878D82A}">
                    <a16:rowId xmlns:a16="http://schemas.microsoft.com/office/drawing/2014/main" val="465625179"/>
                  </a:ext>
                </a:extLst>
              </a:tr>
            </a:tbl>
          </a:graphicData>
        </a:graphic>
      </p:graphicFrame>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1029" y="3838595"/>
            <a:ext cx="535685" cy="627103"/>
          </a:xfrm>
          <a:prstGeom prst="rect">
            <a:avLst/>
          </a:prstGeom>
        </p:spPr>
      </p:pic>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l="14970" t="6661" r="11174" b="20611"/>
          <a:stretch/>
        </p:blipFill>
        <p:spPr>
          <a:xfrm>
            <a:off x="2605986" y="3838595"/>
            <a:ext cx="454782" cy="633327"/>
          </a:xfrm>
          <a:prstGeom prst="rect">
            <a:avLst/>
          </a:prstGeom>
        </p:spPr>
      </p:pic>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0898"/>
            <a:ext cx="2722089" cy="3850440"/>
          </a:xfrm>
          <a:prstGeom prst="rect">
            <a:avLst/>
          </a:prstGeom>
          <a:effectLst>
            <a:outerShdw blurRad="63500" sx="102000" sy="102000" algn="ctr" rotWithShape="0">
              <a:prstClr val="black">
                <a:alpha val="20000"/>
              </a:prstClr>
            </a:outerShdw>
          </a:effectLst>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4426" y="2030898"/>
            <a:ext cx="2722089" cy="3850440"/>
          </a:xfrm>
          <a:prstGeom prst="rect">
            <a:avLst/>
          </a:prstGeom>
          <a:effectLst>
            <a:outerShdw blurRad="63500" sx="102000" sy="102000" algn="ctr" rotWithShape="0">
              <a:prstClr val="black">
                <a:alpha val="20000"/>
              </a:prstClr>
            </a:outerShdw>
          </a:effectLst>
        </p:spPr>
      </p:pic>
      <p:sp>
        <p:nvSpPr>
          <p:cNvPr id="17" name="Rectangle 16"/>
          <p:cNvSpPr/>
          <p:nvPr/>
        </p:nvSpPr>
        <p:spPr>
          <a:xfrm>
            <a:off x="447429" y="670659"/>
            <a:ext cx="203544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The 3 Times Table</a:t>
            </a:r>
          </a:p>
        </p:txBody>
      </p:sp>
      <p:pic>
        <p:nvPicPr>
          <p:cNvPr id="14" name="Picture 13">
            <a:extLst>
              <a:ext uri="{FF2B5EF4-FFF2-40B4-BE49-F238E27FC236}">
                <a16:creationId xmlns:a16="http://schemas.microsoft.com/office/drawing/2014/main" id="{A410F3B9-A120-4B78-B8FC-DBBE2542D0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72" t="3893" r="4143" b="34290"/>
          <a:stretch/>
        </p:blipFill>
        <p:spPr>
          <a:xfrm rot="1538073">
            <a:off x="994658" y="2301512"/>
            <a:ext cx="1596247" cy="1517422"/>
          </a:xfrm>
          <a:prstGeom prst="rect">
            <a:avLst/>
          </a:prstGeom>
          <a:effectLst>
            <a:outerShdw blurRad="63500" sx="102000" sy="102000" algn="ctr" rotWithShape="0">
              <a:prstClr val="black">
                <a:alpha val="20000"/>
              </a:prstClr>
            </a:outerShdw>
          </a:effectLst>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1880" t="1247" r="51763" b="28971"/>
          <a:stretch/>
        </p:blipFill>
        <p:spPr>
          <a:xfrm rot="1590327">
            <a:off x="2657962" y="2923441"/>
            <a:ext cx="696462" cy="1482960"/>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6" t="622" r="32362"/>
          <a:stretch/>
        </p:blipFill>
        <p:spPr>
          <a:xfrm>
            <a:off x="744975"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42639"/>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Recall and use multiplication and division facts for the 3, 4 and 8 multiplication tables.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D8821FCC-5609-4D2B-94A4-DB9C8C344581}" vid="{64831898-ACBB-4AB0-BC6A-2D4D1F7CE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17</TotalTime>
  <Words>396</Words>
  <Application>Microsoft Office PowerPoint</Application>
  <PresentationFormat>On-screen Show (4:3)</PresentationFormat>
  <Paragraphs>67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Twinkl</vt:lpstr>
      <vt:lpstr>Tuffy</vt:lpstr>
      <vt:lpstr>Calibri</vt:lpstr>
      <vt:lpstr>Tuffy-TTF</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Rachel Leather</cp:lastModifiedBy>
  <cp:revision>5</cp:revision>
  <dcterms:created xsi:type="dcterms:W3CDTF">2019-10-21T10:39:43Z</dcterms:created>
  <dcterms:modified xsi:type="dcterms:W3CDTF">2019-10-21T14:36:32Z</dcterms:modified>
</cp:coreProperties>
</file>